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ooper Hewitt" charset="1" panose="00000000000000000000"/>
      <p:regular r:id="rId10"/>
    </p:embeddedFont>
    <p:embeddedFont>
      <p:font typeface="Cooper Hewitt Bold" charset="1" panose="00000000000000000000"/>
      <p:regular r:id="rId11"/>
    </p:embeddedFont>
    <p:embeddedFont>
      <p:font typeface="Cooper Hewitt Italics" charset="1" panose="00000000000000000000"/>
      <p:regular r:id="rId12"/>
    </p:embeddedFont>
    <p:embeddedFont>
      <p:font typeface="Cooper Hewitt Bold Italics" charset="1" panose="00000000000000000000"/>
      <p:regular r:id="rId13"/>
    </p:embeddedFont>
    <p:embeddedFont>
      <p:font typeface="Belleza" charset="1" panose="02000503050000020003"/>
      <p:regular r:id="rId14"/>
    </p:embeddedFont>
    <p:embeddedFont>
      <p:font typeface="Gagalin" charset="1" panose="00000500000000000000"/>
      <p:regular r:id="rId15"/>
    </p:embeddedFont>
    <p:embeddedFont>
      <p:font typeface="Poppins Medium" charset="1" panose="00000600000000000000"/>
      <p:regular r:id="rId16"/>
    </p:embeddedFont>
    <p:embeddedFont>
      <p:font typeface="Poppins Medium Bold" charset="1" panose="00000700000000000000"/>
      <p:regular r:id="rId17"/>
    </p:embeddedFont>
    <p:embeddedFont>
      <p:font typeface="Poppins Medium Italics" charset="1" panose="00000600000000000000"/>
      <p:regular r:id="rId18"/>
    </p:embeddedFont>
    <p:embeddedFont>
      <p:font typeface="Poppins Medium Bold Italics" charset="1" panose="00000700000000000000"/>
      <p:regular r:id="rId19"/>
    </p:embeddedFont>
    <p:embeddedFont>
      <p:font typeface="Poppins ExtraBold" charset="1" panose="00000900000000000000"/>
      <p:regular r:id="rId20"/>
    </p:embeddedFont>
    <p:embeddedFont>
      <p:font typeface="Poppins ExtraBold Bold" charset="1" panose="00000A00000000000000"/>
      <p:regular r:id="rId21"/>
    </p:embeddedFont>
    <p:embeddedFont>
      <p:font typeface="Poppins ExtraBold Italics" charset="1" panose="00000900000000000000"/>
      <p:regular r:id="rId22"/>
    </p:embeddedFont>
    <p:embeddedFont>
      <p:font typeface="Poppins ExtraBold Bold Italics" charset="1" panose="00000A00000000000000"/>
      <p:regular r:id="rId23"/>
    </p:embeddedFont>
    <p:embeddedFont>
      <p:font typeface="Poppins" charset="1" panose="00000500000000000000"/>
      <p:regular r:id="rId24"/>
    </p:embeddedFont>
    <p:embeddedFont>
      <p:font typeface="Poppins Bold" charset="1" panose="00000800000000000000"/>
      <p:regular r:id="rId25"/>
    </p:embeddedFont>
    <p:embeddedFont>
      <p:font typeface="Poppins Italics" charset="1" panose="00000500000000000000"/>
      <p:regular r:id="rId26"/>
    </p:embeddedFont>
    <p:embeddedFont>
      <p:font typeface="Poppins Bold Italics" charset="1" panose="00000800000000000000"/>
      <p:regular r:id="rId27"/>
    </p:embeddedFont>
    <p:embeddedFont>
      <p:font typeface="Canva Sans" charset="1" panose="020B0503030501040103"/>
      <p:regular r:id="rId28"/>
    </p:embeddedFont>
    <p:embeddedFont>
      <p:font typeface="Canva Sans Bold" charset="1" panose="020B0803030501040103"/>
      <p:regular r:id="rId29"/>
    </p:embeddedFont>
    <p:embeddedFont>
      <p:font typeface="Canva Sans Italics" charset="1" panose="020B0503030501040103"/>
      <p:regular r:id="rId30"/>
    </p:embeddedFont>
    <p:embeddedFont>
      <p:font typeface="Canva Sans Bold Italics" charset="1" panose="020B0803030501040103"/>
      <p:regular r:id="rId31"/>
    </p:embeddedFont>
    <p:embeddedFont>
      <p:font typeface="Archer Gage Demo"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pn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71.svg" Type="http://schemas.openxmlformats.org/officeDocument/2006/relationships/image"/><Relationship Id="rId4" Target="../media/image72.png" Type="http://schemas.openxmlformats.org/officeDocument/2006/relationships/image"/><Relationship Id="rId5" Target="../media/image1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3.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79.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80.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81.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82.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8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8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85.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jpeg" Type="http://schemas.openxmlformats.org/officeDocument/2006/relationships/image"/><Relationship Id="rId12" Target="../media/image24.jpeg" Type="http://schemas.openxmlformats.org/officeDocument/2006/relationships/image"/><Relationship Id="rId13" Target="../media/image25.jpeg" Type="http://schemas.openxmlformats.org/officeDocument/2006/relationships/image"/><Relationship Id="rId14" Target="../media/image13.pn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3.png" Type="http://schemas.openxmlformats.org/officeDocument/2006/relationships/image"/><Relationship Id="rId5" Target="../media/image86.jpeg" Type="http://schemas.openxmlformats.org/officeDocument/2006/relationships/image"/><Relationship Id="rId6" Target="../media/image87.jpeg" Type="http://schemas.openxmlformats.org/officeDocument/2006/relationships/image"/><Relationship Id="rId7" Target="../media/image88.jpeg" Type="http://schemas.openxmlformats.org/officeDocument/2006/relationships/image"/><Relationship Id="rId8" Target="../media/image89.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3.png" Type="http://schemas.openxmlformats.org/officeDocument/2006/relationships/image"/><Relationship Id="rId13" Target="../media/image12.png" Type="http://schemas.openxmlformats.org/officeDocument/2006/relationships/image"/><Relationship Id="rId14" Target="../media/image9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1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11" Target="../media/image2.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1.png" Type="http://schemas.openxmlformats.org/officeDocument/2006/relationships/image"/><Relationship Id="rId17" Target="../media/image13.pn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2.png" Type="http://schemas.openxmlformats.org/officeDocument/2006/relationships/image"/><Relationship Id="rId11" Target="../media/image43.svg" Type="http://schemas.openxmlformats.org/officeDocument/2006/relationships/image"/><Relationship Id="rId12" Target="../media/image44.png" Type="http://schemas.openxmlformats.org/officeDocument/2006/relationships/image"/><Relationship Id="rId13" Target="../media/image45.svg" Type="http://schemas.openxmlformats.org/officeDocument/2006/relationships/image"/><Relationship Id="rId14" Target="../media/image46.png" Type="http://schemas.openxmlformats.org/officeDocument/2006/relationships/image"/><Relationship Id="rId15" Target="../media/image47.svg" Type="http://schemas.openxmlformats.org/officeDocument/2006/relationships/image"/><Relationship Id="rId16" Target="../media/image48.png" Type="http://schemas.openxmlformats.org/officeDocument/2006/relationships/image"/><Relationship Id="rId17" Target="../media/image49.svg" Type="http://schemas.openxmlformats.org/officeDocument/2006/relationships/image"/><Relationship Id="rId2" Target="../media/image13.pn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1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14" Target="../media/image42.png" Type="http://schemas.openxmlformats.org/officeDocument/2006/relationships/image"/><Relationship Id="rId15" Target="../media/image43.svg" Type="http://schemas.openxmlformats.org/officeDocument/2006/relationships/image"/><Relationship Id="rId16" Target="../media/image63.png" Type="http://schemas.openxmlformats.org/officeDocument/2006/relationships/image"/><Relationship Id="rId17" Target="../media/image64.svg" Type="http://schemas.openxmlformats.org/officeDocument/2006/relationships/image"/><Relationship Id="rId18" Target="../media/image65.png" Type="http://schemas.openxmlformats.org/officeDocument/2006/relationships/image"/><Relationship Id="rId19" Target="../media/image37.png" Type="http://schemas.openxmlformats.org/officeDocument/2006/relationships/image"/><Relationship Id="rId2" Target="../media/image1.png" Type="http://schemas.openxmlformats.org/officeDocument/2006/relationships/image"/><Relationship Id="rId20" Target="../media/image38.svg" Type="http://schemas.openxmlformats.org/officeDocument/2006/relationships/image"/><Relationship Id="rId21" Target="../media/image66.png" Type="http://schemas.openxmlformats.org/officeDocument/2006/relationships/image"/><Relationship Id="rId22" Target="../media/image67.svg" Type="http://schemas.openxmlformats.org/officeDocument/2006/relationships/image"/><Relationship Id="rId23" Target="../media/image68.png" Type="http://schemas.openxmlformats.org/officeDocument/2006/relationships/image"/><Relationship Id="rId24" Target="../media/image69.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59.png" Type="http://schemas.openxmlformats.org/officeDocument/2006/relationships/image"/><Relationship Id="rId9" Target="../media/image6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16745">
            <a:off x="12537760" y="5402034"/>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16745">
            <a:off x="7616063" y="-23683"/>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16745">
            <a:off x="6177408" y="768153"/>
            <a:ext cx="5461122" cy="1257455"/>
          </a:xfrm>
          <a:custGeom>
            <a:avLst/>
            <a:gdLst/>
            <a:ahLst/>
            <a:cxnLst/>
            <a:rect r="r" b="b" t="t" l="l"/>
            <a:pathLst>
              <a:path h="1257455" w="5461122">
                <a:moveTo>
                  <a:pt x="0" y="0"/>
                </a:moveTo>
                <a:lnTo>
                  <a:pt x="5461122" y="0"/>
                </a:lnTo>
                <a:lnTo>
                  <a:pt x="5461122" y="1257456"/>
                </a:lnTo>
                <a:lnTo>
                  <a:pt x="0" y="1257456"/>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5" id="5"/>
          <p:cNvSpPr/>
          <p:nvPr/>
        </p:nvSpPr>
        <p:spPr>
          <a:xfrm flipH="false" flipV="false" rot="2816745">
            <a:off x="14528739" y="9831871"/>
            <a:ext cx="5461122" cy="1257455"/>
          </a:xfrm>
          <a:custGeom>
            <a:avLst/>
            <a:gdLst/>
            <a:ahLst/>
            <a:cxnLst/>
            <a:rect r="r" b="b" t="t" l="l"/>
            <a:pathLst>
              <a:path h="1257455" w="5461122">
                <a:moveTo>
                  <a:pt x="0" y="0"/>
                </a:moveTo>
                <a:lnTo>
                  <a:pt x="5461122" y="0"/>
                </a:lnTo>
                <a:lnTo>
                  <a:pt x="5461122" y="1257455"/>
                </a:lnTo>
                <a:lnTo>
                  <a:pt x="0" y="1257455"/>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6" id="6"/>
          <p:cNvSpPr/>
          <p:nvPr/>
        </p:nvSpPr>
        <p:spPr>
          <a:xfrm flipH="false" flipV="false" rot="0">
            <a:off x="8525511" y="448215"/>
            <a:ext cx="9390570" cy="9390570"/>
          </a:xfrm>
          <a:custGeom>
            <a:avLst/>
            <a:gdLst/>
            <a:ahLst/>
            <a:cxnLst/>
            <a:rect r="r" b="b" t="t" l="l"/>
            <a:pathLst>
              <a:path h="9390570" w="9390570">
                <a:moveTo>
                  <a:pt x="0" y="0"/>
                </a:moveTo>
                <a:lnTo>
                  <a:pt x="9390570" y="0"/>
                </a:lnTo>
                <a:lnTo>
                  <a:pt x="9390570" y="9390570"/>
                </a:lnTo>
                <a:lnTo>
                  <a:pt x="0" y="9390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019305" y="942008"/>
            <a:ext cx="8402983" cy="8402983"/>
          </a:xfrm>
          <a:custGeom>
            <a:avLst/>
            <a:gdLst/>
            <a:ahLst/>
            <a:cxnLst/>
            <a:rect r="r" b="b" t="t" l="l"/>
            <a:pathLst>
              <a:path h="8402983" w="8402983">
                <a:moveTo>
                  <a:pt x="0" y="0"/>
                </a:moveTo>
                <a:lnTo>
                  <a:pt x="8402983" y="0"/>
                </a:lnTo>
                <a:lnTo>
                  <a:pt x="8402983" y="8402984"/>
                </a:lnTo>
                <a:lnTo>
                  <a:pt x="0" y="8402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483718" y="1406421"/>
            <a:ext cx="7474157" cy="7474157"/>
          </a:xfrm>
          <a:custGeom>
            <a:avLst/>
            <a:gdLst/>
            <a:ahLst/>
            <a:cxnLst/>
            <a:rect r="r" b="b" t="t" l="l"/>
            <a:pathLst>
              <a:path h="7474157" w="7474157">
                <a:moveTo>
                  <a:pt x="0" y="0"/>
                </a:moveTo>
                <a:lnTo>
                  <a:pt x="7474157" y="0"/>
                </a:lnTo>
                <a:lnTo>
                  <a:pt x="7474157" y="7474158"/>
                </a:lnTo>
                <a:lnTo>
                  <a:pt x="0" y="74741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9905486" y="1828190"/>
            <a:ext cx="6630621" cy="6630621"/>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12" id="12"/>
          <p:cNvGrpSpPr>
            <a:grpSpLocks noChangeAspect="true"/>
          </p:cNvGrpSpPr>
          <p:nvPr/>
        </p:nvGrpSpPr>
        <p:grpSpPr>
          <a:xfrm rot="0">
            <a:off x="10049272" y="1971989"/>
            <a:ext cx="6343048" cy="6343023"/>
            <a:chOff x="0" y="0"/>
            <a:chExt cx="6350000" cy="6349975"/>
          </a:xfrm>
        </p:grpSpPr>
        <p:sp>
          <p:nvSpPr>
            <p:cNvPr name="Freeform 13" id="13"/>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41463" t="0" r="-41463" b="0"/>
              </a:stretch>
            </a:blipFill>
          </p:spPr>
        </p:sp>
      </p:grpSp>
      <p:sp>
        <p:nvSpPr>
          <p:cNvPr name="Freeform 14" id="14"/>
          <p:cNvSpPr/>
          <p:nvPr/>
        </p:nvSpPr>
        <p:spPr>
          <a:xfrm flipH="false" flipV="false" rot="0">
            <a:off x="16392320" y="277894"/>
            <a:ext cx="1501611" cy="1501611"/>
          </a:xfrm>
          <a:custGeom>
            <a:avLst/>
            <a:gdLst/>
            <a:ahLst/>
            <a:cxnLst/>
            <a:rect r="r" b="b" t="t" l="l"/>
            <a:pathLst>
              <a:path h="1501611" w="1501611">
                <a:moveTo>
                  <a:pt x="0" y="0"/>
                </a:moveTo>
                <a:lnTo>
                  <a:pt x="1501612" y="0"/>
                </a:lnTo>
                <a:lnTo>
                  <a:pt x="1501612" y="1501612"/>
                </a:lnTo>
                <a:lnTo>
                  <a:pt x="0" y="1501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8910558" y="7621235"/>
            <a:ext cx="1259344" cy="1259344"/>
          </a:xfrm>
          <a:custGeom>
            <a:avLst/>
            <a:gdLst/>
            <a:ahLst/>
            <a:cxnLst/>
            <a:rect r="r" b="b" t="t" l="l"/>
            <a:pathLst>
              <a:path h="1259344" w="1259344">
                <a:moveTo>
                  <a:pt x="0" y="0"/>
                </a:moveTo>
                <a:lnTo>
                  <a:pt x="1259343" y="0"/>
                </a:lnTo>
                <a:lnTo>
                  <a:pt x="1259343" y="1259344"/>
                </a:lnTo>
                <a:lnTo>
                  <a:pt x="0" y="12593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432340" y="325842"/>
            <a:ext cx="1223828" cy="1232332"/>
          </a:xfrm>
          <a:custGeom>
            <a:avLst/>
            <a:gdLst/>
            <a:ahLst/>
            <a:cxnLst/>
            <a:rect r="r" b="b" t="t" l="l"/>
            <a:pathLst>
              <a:path h="1232332" w="1223828">
                <a:moveTo>
                  <a:pt x="0" y="0"/>
                </a:moveTo>
                <a:lnTo>
                  <a:pt x="1223828" y="0"/>
                </a:lnTo>
                <a:lnTo>
                  <a:pt x="1223828" y="1232333"/>
                </a:lnTo>
                <a:lnTo>
                  <a:pt x="0" y="1232333"/>
                </a:lnTo>
                <a:lnTo>
                  <a:pt x="0" y="0"/>
                </a:lnTo>
                <a:close/>
              </a:path>
            </a:pathLst>
          </a:custGeom>
          <a:blipFill>
            <a:blip r:embed="rId13"/>
            <a:stretch>
              <a:fillRect l="0" t="0" r="0" b="0"/>
            </a:stretch>
          </a:blipFill>
        </p:spPr>
      </p:sp>
      <p:sp>
        <p:nvSpPr>
          <p:cNvPr name="Freeform 17" id="17"/>
          <p:cNvSpPr/>
          <p:nvPr/>
        </p:nvSpPr>
        <p:spPr>
          <a:xfrm flipH="false" flipV="false" rot="0">
            <a:off x="853534" y="8315011"/>
            <a:ext cx="4881153" cy="1525918"/>
          </a:xfrm>
          <a:custGeom>
            <a:avLst/>
            <a:gdLst/>
            <a:ahLst/>
            <a:cxnLst/>
            <a:rect r="r" b="b" t="t" l="l"/>
            <a:pathLst>
              <a:path h="1525918" w="4881153">
                <a:moveTo>
                  <a:pt x="0" y="0"/>
                </a:moveTo>
                <a:lnTo>
                  <a:pt x="4881152" y="0"/>
                </a:lnTo>
                <a:lnTo>
                  <a:pt x="4881152" y="1525918"/>
                </a:lnTo>
                <a:lnTo>
                  <a:pt x="0" y="1525918"/>
                </a:lnTo>
                <a:lnTo>
                  <a:pt x="0" y="0"/>
                </a:lnTo>
                <a:close/>
              </a:path>
            </a:pathLst>
          </a:custGeom>
          <a:blipFill>
            <a:blip r:embed="rId14"/>
            <a:stretch>
              <a:fillRect l="0" t="0" r="0" b="0"/>
            </a:stretch>
          </a:blipFill>
        </p:spPr>
      </p:sp>
      <p:sp>
        <p:nvSpPr>
          <p:cNvPr name="Freeform 18" id="18"/>
          <p:cNvSpPr/>
          <p:nvPr/>
        </p:nvSpPr>
        <p:spPr>
          <a:xfrm flipH="false" flipV="false" rot="0">
            <a:off x="728107" y="6130775"/>
            <a:ext cx="7315200" cy="1903584"/>
          </a:xfrm>
          <a:custGeom>
            <a:avLst/>
            <a:gdLst/>
            <a:ahLst/>
            <a:cxnLst/>
            <a:rect r="r" b="b" t="t" l="l"/>
            <a:pathLst>
              <a:path h="1903584" w="7315200">
                <a:moveTo>
                  <a:pt x="0" y="0"/>
                </a:moveTo>
                <a:lnTo>
                  <a:pt x="7315200" y="0"/>
                </a:lnTo>
                <a:lnTo>
                  <a:pt x="7315200" y="1903583"/>
                </a:lnTo>
                <a:lnTo>
                  <a:pt x="0" y="190358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9" id="19"/>
          <p:cNvSpPr txBox="true"/>
          <p:nvPr/>
        </p:nvSpPr>
        <p:spPr>
          <a:xfrm rot="0">
            <a:off x="1864908" y="771640"/>
            <a:ext cx="2858404" cy="331212"/>
          </a:xfrm>
          <a:prstGeom prst="rect">
            <a:avLst/>
          </a:prstGeom>
        </p:spPr>
        <p:txBody>
          <a:bodyPr anchor="t" rtlCol="false" tIns="0" lIns="0" bIns="0" rIns="0">
            <a:spAutoFit/>
          </a:bodyPr>
          <a:lstStyle/>
          <a:p>
            <a:pPr>
              <a:lnSpc>
                <a:spcPts val="2483"/>
              </a:lnSpc>
            </a:pPr>
            <a:r>
              <a:rPr lang="en-US" sz="2178">
                <a:solidFill>
                  <a:srgbClr val="000000"/>
                </a:solidFill>
                <a:latin typeface="Poppins Medium Bold"/>
              </a:rPr>
              <a:t>Universitas Riau</a:t>
            </a:r>
          </a:p>
        </p:txBody>
      </p:sp>
      <p:sp>
        <p:nvSpPr>
          <p:cNvPr name="TextBox 20" id="20"/>
          <p:cNvSpPr txBox="true"/>
          <p:nvPr/>
        </p:nvSpPr>
        <p:spPr>
          <a:xfrm rot="0">
            <a:off x="1044254" y="3448809"/>
            <a:ext cx="7496811" cy="1231287"/>
          </a:xfrm>
          <a:prstGeom prst="rect">
            <a:avLst/>
          </a:prstGeom>
        </p:spPr>
        <p:txBody>
          <a:bodyPr anchor="t" rtlCol="false" tIns="0" lIns="0" bIns="0" rIns="0">
            <a:spAutoFit/>
          </a:bodyPr>
          <a:lstStyle/>
          <a:p>
            <a:pPr>
              <a:lnSpc>
                <a:spcPts val="4658"/>
              </a:lnSpc>
            </a:pPr>
            <a:r>
              <a:rPr lang="en-US" sz="4086">
                <a:solidFill>
                  <a:srgbClr val="000000"/>
                </a:solidFill>
                <a:latin typeface="Poppins Bold"/>
              </a:rPr>
              <a:t>Sistem Pembelian Makanan secara Drive Thru</a:t>
            </a:r>
          </a:p>
        </p:txBody>
      </p:sp>
      <p:sp>
        <p:nvSpPr>
          <p:cNvPr name="TextBox 21" id="21"/>
          <p:cNvSpPr txBox="true"/>
          <p:nvPr/>
        </p:nvSpPr>
        <p:spPr>
          <a:xfrm rot="0">
            <a:off x="1593490" y="5973968"/>
            <a:ext cx="4420577" cy="1824169"/>
          </a:xfrm>
          <a:prstGeom prst="rect">
            <a:avLst/>
          </a:prstGeom>
        </p:spPr>
        <p:txBody>
          <a:bodyPr anchor="t" rtlCol="false" tIns="0" lIns="0" bIns="0" rIns="0">
            <a:spAutoFit/>
          </a:bodyPr>
          <a:lstStyle/>
          <a:p>
            <a:pPr>
              <a:lnSpc>
                <a:spcPts val="2876"/>
              </a:lnSpc>
            </a:pPr>
          </a:p>
          <a:p>
            <a:pPr>
              <a:lnSpc>
                <a:spcPts val="2876"/>
              </a:lnSpc>
            </a:pPr>
            <a:r>
              <a:rPr lang="en-US" sz="2178" spc="108">
                <a:solidFill>
                  <a:srgbClr val="000000"/>
                </a:solidFill>
                <a:latin typeface="Poppins Medium Bold"/>
              </a:rPr>
              <a:t>Desi Maya sari</a:t>
            </a:r>
          </a:p>
          <a:p>
            <a:pPr>
              <a:lnSpc>
                <a:spcPts val="2876"/>
              </a:lnSpc>
            </a:pPr>
            <a:r>
              <a:rPr lang="en-US" sz="2178" spc="108">
                <a:solidFill>
                  <a:srgbClr val="000000"/>
                </a:solidFill>
                <a:latin typeface="Poppins Medium Bold"/>
              </a:rPr>
              <a:t>Ranto Anjasmara</a:t>
            </a:r>
          </a:p>
          <a:p>
            <a:pPr>
              <a:lnSpc>
                <a:spcPts val="2876"/>
              </a:lnSpc>
            </a:pPr>
            <a:r>
              <a:rPr lang="en-US" sz="2178" spc="108">
                <a:solidFill>
                  <a:srgbClr val="000000"/>
                </a:solidFill>
                <a:latin typeface="Poppins Medium Bold"/>
              </a:rPr>
              <a:t>Zatryandy Akbar</a:t>
            </a:r>
          </a:p>
          <a:p>
            <a:pPr>
              <a:lnSpc>
                <a:spcPts val="2876"/>
              </a:lnSpc>
            </a:pPr>
            <a:r>
              <a:rPr lang="en-US" sz="2178" spc="108">
                <a:solidFill>
                  <a:srgbClr val="000000"/>
                </a:solidFill>
                <a:latin typeface="Poppins Medium Bold"/>
              </a:rPr>
              <a:t>Adelia Sapta Awalin</a:t>
            </a:r>
          </a:p>
        </p:txBody>
      </p:sp>
      <p:sp>
        <p:nvSpPr>
          <p:cNvPr name="TextBox 22" id="22"/>
          <p:cNvSpPr txBox="true"/>
          <p:nvPr/>
        </p:nvSpPr>
        <p:spPr>
          <a:xfrm rot="0">
            <a:off x="1063304" y="2320388"/>
            <a:ext cx="5549696" cy="860742"/>
          </a:xfrm>
          <a:prstGeom prst="rect">
            <a:avLst/>
          </a:prstGeom>
        </p:spPr>
        <p:txBody>
          <a:bodyPr anchor="t" rtlCol="false" tIns="0" lIns="0" bIns="0" rIns="0">
            <a:spAutoFit/>
          </a:bodyPr>
          <a:lstStyle/>
          <a:p>
            <a:pPr>
              <a:lnSpc>
                <a:spcPts val="3372"/>
              </a:lnSpc>
            </a:pPr>
            <a:r>
              <a:rPr lang="en-US" sz="2958" spc="127">
                <a:solidFill>
                  <a:srgbClr val="000000"/>
                </a:solidFill>
                <a:latin typeface="Poppins Medium Bold"/>
              </a:rPr>
              <a:t>Database Design &amp; Programming with SQL ToT</a:t>
            </a:r>
            <a:r>
              <a:rPr lang="en-US" sz="2958" spc="127">
                <a:solidFill>
                  <a:srgbClr val="000000"/>
                </a:solidFill>
                <a:latin typeface="Poppins Medium Bold"/>
              </a:rPr>
              <a:t> </a:t>
            </a:r>
          </a:p>
        </p:txBody>
      </p:sp>
      <p:sp>
        <p:nvSpPr>
          <p:cNvPr name="TextBox 23" id="23"/>
          <p:cNvSpPr txBox="true"/>
          <p:nvPr/>
        </p:nvSpPr>
        <p:spPr>
          <a:xfrm rot="0">
            <a:off x="-999333" y="5635602"/>
            <a:ext cx="7538637" cy="495173"/>
          </a:xfrm>
          <a:prstGeom prst="rect">
            <a:avLst/>
          </a:prstGeom>
        </p:spPr>
        <p:txBody>
          <a:bodyPr anchor="t" rtlCol="false" tIns="0" lIns="0" bIns="0" rIns="0">
            <a:spAutoFit/>
          </a:bodyPr>
          <a:lstStyle/>
          <a:p>
            <a:pPr algn="ctr">
              <a:lnSpc>
                <a:spcPts val="3616"/>
              </a:lnSpc>
            </a:pPr>
            <a:r>
              <a:rPr lang="en-US" sz="3200" spc="-96">
                <a:solidFill>
                  <a:srgbClr val="000000"/>
                </a:solidFill>
                <a:latin typeface="Poppins Bold"/>
              </a:rPr>
              <a:t>TEAM FOUR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197318" y="-589057"/>
            <a:ext cx="19180951" cy="2757262"/>
          </a:xfrm>
          <a:custGeom>
            <a:avLst/>
            <a:gdLst/>
            <a:ahLst/>
            <a:cxnLst/>
            <a:rect r="r" b="b" t="t" l="l"/>
            <a:pathLst>
              <a:path h="2757262" w="19180951">
                <a:moveTo>
                  <a:pt x="19180952" y="2757262"/>
                </a:moveTo>
                <a:lnTo>
                  <a:pt x="0" y="2757262"/>
                </a:lnTo>
                <a:lnTo>
                  <a:pt x="0" y="0"/>
                </a:lnTo>
                <a:lnTo>
                  <a:pt x="19180952" y="0"/>
                </a:lnTo>
                <a:lnTo>
                  <a:pt x="19180952" y="275726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4180" y="1758667"/>
            <a:ext cx="15899639" cy="8234390"/>
          </a:xfrm>
          <a:custGeom>
            <a:avLst/>
            <a:gdLst/>
            <a:ahLst/>
            <a:cxnLst/>
            <a:rect r="r" b="b" t="t" l="l"/>
            <a:pathLst>
              <a:path h="8234390" w="15899639">
                <a:moveTo>
                  <a:pt x="0" y="0"/>
                </a:moveTo>
                <a:lnTo>
                  <a:pt x="15899640" y="0"/>
                </a:lnTo>
                <a:lnTo>
                  <a:pt x="15899640" y="8234391"/>
                </a:lnTo>
                <a:lnTo>
                  <a:pt x="0" y="8234391"/>
                </a:lnTo>
                <a:lnTo>
                  <a:pt x="0" y="0"/>
                </a:lnTo>
                <a:close/>
              </a:path>
            </a:pathLst>
          </a:custGeom>
          <a:blipFill>
            <a:blip r:embed="rId4"/>
            <a:stretch>
              <a:fillRect l="0" t="0" r="0" b="0"/>
            </a:stretch>
          </a:blipFill>
        </p:spPr>
      </p:sp>
      <p:sp>
        <p:nvSpPr>
          <p:cNvPr name="TextBox 4" id="4"/>
          <p:cNvSpPr txBox="true"/>
          <p:nvPr/>
        </p:nvSpPr>
        <p:spPr>
          <a:xfrm rot="0">
            <a:off x="3032774" y="723617"/>
            <a:ext cx="11877553" cy="13017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Cooper Hewitt Bold"/>
              </a:rPr>
              <a:t>Relational Model</a:t>
            </a:r>
          </a:p>
        </p:txBody>
      </p:sp>
      <p:sp>
        <p:nvSpPr>
          <p:cNvPr name="Freeform 5" id="5"/>
          <p:cNvSpPr/>
          <p:nvPr/>
        </p:nvSpPr>
        <p:spPr>
          <a:xfrm flipH="false" flipV="false" rot="0">
            <a:off x="14563875" y="8990768"/>
            <a:ext cx="3724125" cy="1164215"/>
          </a:xfrm>
          <a:custGeom>
            <a:avLst/>
            <a:gdLst/>
            <a:ahLst/>
            <a:cxnLst/>
            <a:rect r="r" b="b" t="t" l="l"/>
            <a:pathLst>
              <a:path h="1164215" w="3724125">
                <a:moveTo>
                  <a:pt x="0" y="0"/>
                </a:moveTo>
                <a:lnTo>
                  <a:pt x="3724125" y="0"/>
                </a:lnTo>
                <a:lnTo>
                  <a:pt x="3724125" y="1164215"/>
                </a:lnTo>
                <a:lnTo>
                  <a:pt x="0" y="1164215"/>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2996" y="2141827"/>
            <a:ext cx="5089282" cy="544281"/>
            <a:chOff x="0" y="0"/>
            <a:chExt cx="3800029" cy="406400"/>
          </a:xfrm>
        </p:grpSpPr>
        <p:sp>
          <p:nvSpPr>
            <p:cNvPr name="Freeform 3" id="3"/>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4" id="4"/>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94187" y="2011902"/>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55793">
            <a:off x="13971155" y="-3436160"/>
            <a:ext cx="7469616" cy="15520558"/>
            <a:chOff x="0" y="0"/>
            <a:chExt cx="1967306" cy="4087719"/>
          </a:xfrm>
        </p:grpSpPr>
        <p:sp>
          <p:nvSpPr>
            <p:cNvPr name="Freeform 7" id="7"/>
            <p:cNvSpPr/>
            <p:nvPr/>
          </p:nvSpPr>
          <p:spPr>
            <a:xfrm flipH="false" flipV="false" rot="0">
              <a:off x="0" y="0"/>
              <a:ext cx="1967306" cy="4087719"/>
            </a:xfrm>
            <a:custGeom>
              <a:avLst/>
              <a:gdLst/>
              <a:ahLst/>
              <a:cxnLst/>
              <a:rect r="r" b="b" t="t" l="l"/>
              <a:pathLst>
                <a:path h="4087719" w="1967306">
                  <a:moveTo>
                    <a:pt x="0" y="0"/>
                  </a:moveTo>
                  <a:lnTo>
                    <a:pt x="1967306" y="0"/>
                  </a:lnTo>
                  <a:lnTo>
                    <a:pt x="1967306" y="4087719"/>
                  </a:lnTo>
                  <a:lnTo>
                    <a:pt x="0" y="4087719"/>
                  </a:lnTo>
                  <a:close/>
                </a:path>
              </a:pathLst>
            </a:custGeom>
            <a:solidFill>
              <a:srgbClr val="124A87"/>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4721612">
            <a:off x="4885892" y="1896865"/>
            <a:ext cx="14314219" cy="4992084"/>
          </a:xfrm>
          <a:custGeom>
            <a:avLst/>
            <a:gdLst/>
            <a:ahLst/>
            <a:cxnLst/>
            <a:rect r="r" b="b" t="t" l="l"/>
            <a:pathLst>
              <a:path h="4992084" w="14314219">
                <a:moveTo>
                  <a:pt x="0" y="0"/>
                </a:moveTo>
                <a:lnTo>
                  <a:pt x="14314219" y="0"/>
                </a:lnTo>
                <a:lnTo>
                  <a:pt x="14314219" y="4992084"/>
                </a:lnTo>
                <a:lnTo>
                  <a:pt x="0" y="49920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2967198">
            <a:off x="13204835" y="6723561"/>
            <a:ext cx="10909314" cy="3709167"/>
          </a:xfrm>
          <a:custGeom>
            <a:avLst/>
            <a:gdLst/>
            <a:ahLst/>
            <a:cxnLst/>
            <a:rect r="r" b="b" t="t" l="l"/>
            <a:pathLst>
              <a:path h="3709167" w="10909314">
                <a:moveTo>
                  <a:pt x="10909314" y="0"/>
                </a:moveTo>
                <a:lnTo>
                  <a:pt x="0" y="0"/>
                </a:lnTo>
                <a:lnTo>
                  <a:pt x="0" y="3709167"/>
                </a:lnTo>
                <a:lnTo>
                  <a:pt x="10909314" y="3709167"/>
                </a:lnTo>
                <a:lnTo>
                  <a:pt x="10909314" y="0"/>
                </a:lnTo>
                <a:close/>
              </a:path>
            </a:pathLst>
          </a:custGeom>
          <a:blipFill>
            <a:blip r:embed="rId6">
              <a:alphaModFix amt="77000"/>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1413209" y="946396"/>
            <a:ext cx="857867" cy="857867"/>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4" id="14"/>
          <p:cNvGrpSpPr/>
          <p:nvPr/>
        </p:nvGrpSpPr>
        <p:grpSpPr>
          <a:xfrm rot="0">
            <a:off x="10899095" y="2226096"/>
            <a:ext cx="604566" cy="604566"/>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7" id="17"/>
          <p:cNvGrpSpPr/>
          <p:nvPr/>
        </p:nvGrpSpPr>
        <p:grpSpPr>
          <a:xfrm rot="0">
            <a:off x="11724185" y="681913"/>
            <a:ext cx="637633" cy="637633"/>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76200">
              <a:solidFill>
                <a:srgbClr val="FDB034"/>
              </a:solidFill>
            </a:ln>
          </p:spPr>
        </p:sp>
        <p:sp>
          <p:nvSpPr>
            <p:cNvPr name="TextBox 19" id="19"/>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TextBox 20" id="20"/>
          <p:cNvSpPr txBox="true"/>
          <p:nvPr/>
        </p:nvSpPr>
        <p:spPr>
          <a:xfrm rot="0">
            <a:off x="2287776" y="2179115"/>
            <a:ext cx="2571001"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Tables</a:t>
            </a:r>
          </a:p>
        </p:txBody>
      </p:sp>
      <p:sp>
        <p:nvSpPr>
          <p:cNvPr name="TextBox 21" id="21"/>
          <p:cNvSpPr txBox="true"/>
          <p:nvPr/>
        </p:nvSpPr>
        <p:spPr>
          <a:xfrm rot="0">
            <a:off x="475493" y="1058338"/>
            <a:ext cx="8109068" cy="800100"/>
          </a:xfrm>
          <a:prstGeom prst="rect">
            <a:avLst/>
          </a:prstGeom>
        </p:spPr>
        <p:txBody>
          <a:bodyPr anchor="t" rtlCol="false" tIns="0" lIns="0" bIns="0" rIns="0">
            <a:spAutoFit/>
          </a:bodyPr>
          <a:lstStyle/>
          <a:p>
            <a:pPr>
              <a:lnSpc>
                <a:spcPts val="6299"/>
              </a:lnSpc>
              <a:spcBef>
                <a:spcPct val="0"/>
              </a:spcBef>
            </a:pPr>
            <a:r>
              <a:rPr lang="en-US" sz="4499">
                <a:solidFill>
                  <a:srgbClr val="000000"/>
                </a:solidFill>
                <a:latin typeface="Poppins Bold"/>
              </a:rPr>
              <a:t>Database Implementation</a:t>
            </a:r>
          </a:p>
        </p:txBody>
      </p:sp>
      <p:sp>
        <p:nvSpPr>
          <p:cNvPr name="Freeform 22" id="22"/>
          <p:cNvSpPr/>
          <p:nvPr/>
        </p:nvSpPr>
        <p:spPr>
          <a:xfrm flipH="false" flipV="false" rot="0">
            <a:off x="9612" y="5638"/>
            <a:ext cx="3652548" cy="1023062"/>
          </a:xfrm>
          <a:custGeom>
            <a:avLst/>
            <a:gdLst/>
            <a:ahLst/>
            <a:cxnLst/>
            <a:rect r="r" b="b" t="t" l="l"/>
            <a:pathLst>
              <a:path h="1023062" w="3652548">
                <a:moveTo>
                  <a:pt x="0" y="0"/>
                </a:moveTo>
                <a:lnTo>
                  <a:pt x="3652548" y="0"/>
                </a:lnTo>
                <a:lnTo>
                  <a:pt x="3652548" y="1023062"/>
                </a:lnTo>
                <a:lnTo>
                  <a:pt x="0" y="1023062"/>
                </a:lnTo>
                <a:lnTo>
                  <a:pt x="0" y="0"/>
                </a:lnTo>
                <a:close/>
              </a:path>
            </a:pathLst>
          </a:custGeom>
          <a:blipFill>
            <a:blip r:embed="rId8"/>
            <a:stretch>
              <a:fillRect l="0" t="-5804" r="0" b="-5804"/>
            </a:stretch>
          </a:blipFill>
        </p:spPr>
      </p:sp>
      <p:sp>
        <p:nvSpPr>
          <p:cNvPr name="TextBox 23" id="23"/>
          <p:cNvSpPr txBox="true"/>
          <p:nvPr/>
        </p:nvSpPr>
        <p:spPr>
          <a:xfrm rot="0">
            <a:off x="1639296" y="2139808"/>
            <a:ext cx="87400"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1</a:t>
            </a:r>
          </a:p>
        </p:txBody>
      </p:sp>
      <p:grpSp>
        <p:nvGrpSpPr>
          <p:cNvPr name="Group 24" id="24"/>
          <p:cNvGrpSpPr/>
          <p:nvPr/>
        </p:nvGrpSpPr>
        <p:grpSpPr>
          <a:xfrm rot="0">
            <a:off x="1682996" y="3121660"/>
            <a:ext cx="5089282" cy="544281"/>
            <a:chOff x="0" y="0"/>
            <a:chExt cx="3800029" cy="406400"/>
          </a:xfrm>
        </p:grpSpPr>
        <p:sp>
          <p:nvSpPr>
            <p:cNvPr name="Freeform 25" id="25"/>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26" id="2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294187" y="2991735"/>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2287776" y="3158948"/>
            <a:ext cx="4129103"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Constraints</a:t>
            </a:r>
          </a:p>
        </p:txBody>
      </p:sp>
      <p:sp>
        <p:nvSpPr>
          <p:cNvPr name="TextBox 29" id="29"/>
          <p:cNvSpPr txBox="true"/>
          <p:nvPr/>
        </p:nvSpPr>
        <p:spPr>
          <a:xfrm rot="0">
            <a:off x="1601528" y="3119641"/>
            <a:ext cx="162936"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2</a:t>
            </a:r>
          </a:p>
        </p:txBody>
      </p:sp>
      <p:grpSp>
        <p:nvGrpSpPr>
          <p:cNvPr name="Group 30" id="30"/>
          <p:cNvGrpSpPr/>
          <p:nvPr/>
        </p:nvGrpSpPr>
        <p:grpSpPr>
          <a:xfrm rot="0">
            <a:off x="1682996" y="4101286"/>
            <a:ext cx="5089282" cy="544281"/>
            <a:chOff x="0" y="0"/>
            <a:chExt cx="3800029" cy="406400"/>
          </a:xfrm>
        </p:grpSpPr>
        <p:sp>
          <p:nvSpPr>
            <p:cNvPr name="Freeform 31" id="31"/>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32" id="3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1294187" y="3971361"/>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2287776" y="4138573"/>
            <a:ext cx="4484502"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Data</a:t>
            </a:r>
          </a:p>
        </p:txBody>
      </p:sp>
      <p:sp>
        <p:nvSpPr>
          <p:cNvPr name="TextBox 35" id="35"/>
          <p:cNvSpPr txBox="true"/>
          <p:nvPr/>
        </p:nvSpPr>
        <p:spPr>
          <a:xfrm rot="0">
            <a:off x="1603199" y="4099266"/>
            <a:ext cx="159594"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3</a:t>
            </a:r>
          </a:p>
        </p:txBody>
      </p:sp>
      <p:grpSp>
        <p:nvGrpSpPr>
          <p:cNvPr name="Group 36" id="36"/>
          <p:cNvGrpSpPr/>
          <p:nvPr/>
        </p:nvGrpSpPr>
        <p:grpSpPr>
          <a:xfrm rot="0">
            <a:off x="1682996" y="5081119"/>
            <a:ext cx="5089282" cy="544281"/>
            <a:chOff x="0" y="0"/>
            <a:chExt cx="3800029" cy="406400"/>
          </a:xfrm>
        </p:grpSpPr>
        <p:sp>
          <p:nvSpPr>
            <p:cNvPr name="Freeform 37" id="37"/>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38" id="38"/>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39" id="39"/>
          <p:cNvSpPr/>
          <p:nvPr/>
        </p:nvSpPr>
        <p:spPr>
          <a:xfrm flipH="false" flipV="false" rot="0">
            <a:off x="1294187" y="4951194"/>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0" id="40"/>
          <p:cNvSpPr txBox="true"/>
          <p:nvPr/>
        </p:nvSpPr>
        <p:spPr>
          <a:xfrm rot="0">
            <a:off x="2287776" y="5118407"/>
            <a:ext cx="2571001"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Sequences</a:t>
            </a:r>
          </a:p>
        </p:txBody>
      </p:sp>
      <p:sp>
        <p:nvSpPr>
          <p:cNvPr name="TextBox 41" id="41"/>
          <p:cNvSpPr txBox="true"/>
          <p:nvPr/>
        </p:nvSpPr>
        <p:spPr>
          <a:xfrm rot="0">
            <a:off x="1597434" y="5079100"/>
            <a:ext cx="171124"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4</a:t>
            </a:r>
          </a:p>
        </p:txBody>
      </p:sp>
      <p:grpSp>
        <p:nvGrpSpPr>
          <p:cNvPr name="Group 42" id="42"/>
          <p:cNvGrpSpPr/>
          <p:nvPr/>
        </p:nvGrpSpPr>
        <p:grpSpPr>
          <a:xfrm rot="0">
            <a:off x="1682996" y="6060745"/>
            <a:ext cx="5089282" cy="544281"/>
            <a:chOff x="0" y="0"/>
            <a:chExt cx="3800029" cy="406400"/>
          </a:xfrm>
        </p:grpSpPr>
        <p:sp>
          <p:nvSpPr>
            <p:cNvPr name="Freeform 43" id="43"/>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44" id="44"/>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45" id="45"/>
          <p:cNvSpPr/>
          <p:nvPr/>
        </p:nvSpPr>
        <p:spPr>
          <a:xfrm flipH="false" flipV="false" rot="0">
            <a:off x="1294187" y="5930819"/>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6" id="46"/>
          <p:cNvSpPr txBox="true"/>
          <p:nvPr/>
        </p:nvSpPr>
        <p:spPr>
          <a:xfrm rot="0">
            <a:off x="2287776" y="6098032"/>
            <a:ext cx="3151470"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Views</a:t>
            </a:r>
          </a:p>
        </p:txBody>
      </p:sp>
      <p:sp>
        <p:nvSpPr>
          <p:cNvPr name="TextBox 47" id="47"/>
          <p:cNvSpPr txBox="true"/>
          <p:nvPr/>
        </p:nvSpPr>
        <p:spPr>
          <a:xfrm rot="0">
            <a:off x="1600191" y="6058725"/>
            <a:ext cx="165610"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5</a:t>
            </a:r>
          </a:p>
        </p:txBody>
      </p:sp>
      <p:grpSp>
        <p:nvGrpSpPr>
          <p:cNvPr name="Group 48" id="48"/>
          <p:cNvGrpSpPr/>
          <p:nvPr/>
        </p:nvGrpSpPr>
        <p:grpSpPr>
          <a:xfrm rot="0">
            <a:off x="1682996" y="7040370"/>
            <a:ext cx="5089282" cy="544281"/>
            <a:chOff x="0" y="0"/>
            <a:chExt cx="3800029" cy="406400"/>
          </a:xfrm>
        </p:grpSpPr>
        <p:sp>
          <p:nvSpPr>
            <p:cNvPr name="Freeform 49" id="49"/>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50" id="50"/>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51" id="51"/>
          <p:cNvSpPr/>
          <p:nvPr/>
        </p:nvSpPr>
        <p:spPr>
          <a:xfrm flipH="false" flipV="false" rot="0">
            <a:off x="1294187" y="6910445"/>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2" id="52"/>
          <p:cNvSpPr txBox="true"/>
          <p:nvPr/>
        </p:nvSpPr>
        <p:spPr>
          <a:xfrm rot="0">
            <a:off x="2287776" y="7077658"/>
            <a:ext cx="2571001"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Indexes</a:t>
            </a:r>
          </a:p>
        </p:txBody>
      </p:sp>
      <p:sp>
        <p:nvSpPr>
          <p:cNvPr name="TextBox 53" id="53"/>
          <p:cNvSpPr txBox="true"/>
          <p:nvPr/>
        </p:nvSpPr>
        <p:spPr>
          <a:xfrm rot="0">
            <a:off x="1597434" y="7038351"/>
            <a:ext cx="171124"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6</a:t>
            </a:r>
          </a:p>
        </p:txBody>
      </p:sp>
      <p:grpSp>
        <p:nvGrpSpPr>
          <p:cNvPr name="Group 54" id="54"/>
          <p:cNvGrpSpPr/>
          <p:nvPr/>
        </p:nvGrpSpPr>
        <p:grpSpPr>
          <a:xfrm rot="0">
            <a:off x="1682996" y="8018013"/>
            <a:ext cx="5089282" cy="544281"/>
            <a:chOff x="0" y="0"/>
            <a:chExt cx="3800029" cy="406400"/>
          </a:xfrm>
        </p:grpSpPr>
        <p:sp>
          <p:nvSpPr>
            <p:cNvPr name="Freeform 55" id="55"/>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56" id="5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294187" y="7888088"/>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8" id="58"/>
          <p:cNvSpPr txBox="true"/>
          <p:nvPr/>
        </p:nvSpPr>
        <p:spPr>
          <a:xfrm rot="0">
            <a:off x="2287776" y="8055301"/>
            <a:ext cx="2571001"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Synonims</a:t>
            </a:r>
          </a:p>
        </p:txBody>
      </p:sp>
      <p:sp>
        <p:nvSpPr>
          <p:cNvPr name="TextBox 59" id="59"/>
          <p:cNvSpPr txBox="true"/>
          <p:nvPr/>
        </p:nvSpPr>
        <p:spPr>
          <a:xfrm rot="0">
            <a:off x="1602698" y="8015994"/>
            <a:ext cx="160596"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7</a:t>
            </a:r>
          </a:p>
        </p:txBody>
      </p:sp>
      <p:grpSp>
        <p:nvGrpSpPr>
          <p:cNvPr name="Group 60" id="60"/>
          <p:cNvGrpSpPr/>
          <p:nvPr/>
        </p:nvGrpSpPr>
        <p:grpSpPr>
          <a:xfrm rot="0">
            <a:off x="1682996" y="8995656"/>
            <a:ext cx="5089282" cy="544281"/>
            <a:chOff x="0" y="0"/>
            <a:chExt cx="3800029" cy="406400"/>
          </a:xfrm>
        </p:grpSpPr>
        <p:sp>
          <p:nvSpPr>
            <p:cNvPr name="Freeform 61" id="61"/>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62" id="6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63" id="63"/>
          <p:cNvSpPr/>
          <p:nvPr/>
        </p:nvSpPr>
        <p:spPr>
          <a:xfrm flipH="false" flipV="false" rot="0">
            <a:off x="1294187" y="8865731"/>
            <a:ext cx="777618" cy="777618"/>
          </a:xfrm>
          <a:custGeom>
            <a:avLst/>
            <a:gdLst/>
            <a:ahLst/>
            <a:cxnLst/>
            <a:rect r="r" b="b" t="t" l="l"/>
            <a:pathLst>
              <a:path h="777618" w="777618">
                <a:moveTo>
                  <a:pt x="0" y="0"/>
                </a:moveTo>
                <a:lnTo>
                  <a:pt x="777618" y="0"/>
                </a:lnTo>
                <a:lnTo>
                  <a:pt x="777618" y="777617"/>
                </a:lnTo>
                <a:lnTo>
                  <a:pt x="0" y="77761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4" id="64"/>
          <p:cNvSpPr txBox="true"/>
          <p:nvPr/>
        </p:nvSpPr>
        <p:spPr>
          <a:xfrm rot="0">
            <a:off x="2287776" y="9032943"/>
            <a:ext cx="2571001"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Testing</a:t>
            </a:r>
          </a:p>
        </p:txBody>
      </p:sp>
      <p:sp>
        <p:nvSpPr>
          <p:cNvPr name="TextBox 65" id="65"/>
          <p:cNvSpPr txBox="true"/>
          <p:nvPr/>
        </p:nvSpPr>
        <p:spPr>
          <a:xfrm rot="0">
            <a:off x="1600358" y="8993636"/>
            <a:ext cx="165275"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8</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73656">
            <a:off x="6451187" y="-4465996"/>
            <a:ext cx="13443249" cy="4570705"/>
          </a:xfrm>
          <a:custGeom>
            <a:avLst/>
            <a:gdLst/>
            <a:ahLst/>
            <a:cxnLst/>
            <a:rect r="r" b="b" t="t" l="l"/>
            <a:pathLst>
              <a:path h="4570705" w="13443249">
                <a:moveTo>
                  <a:pt x="0" y="0"/>
                </a:moveTo>
                <a:lnTo>
                  <a:pt x="13443249" y="0"/>
                </a:lnTo>
                <a:lnTo>
                  <a:pt x="13443249" y="4570705"/>
                </a:lnTo>
                <a:lnTo>
                  <a:pt x="0" y="4570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65030">
            <a:off x="-1608009" y="-4431479"/>
            <a:ext cx="13443249" cy="4570705"/>
          </a:xfrm>
          <a:custGeom>
            <a:avLst/>
            <a:gdLst/>
            <a:ahLst/>
            <a:cxnLst/>
            <a:rect r="r" b="b" t="t" l="l"/>
            <a:pathLst>
              <a:path h="4570705" w="13443249">
                <a:moveTo>
                  <a:pt x="13443249" y="0"/>
                </a:moveTo>
                <a:lnTo>
                  <a:pt x="0" y="0"/>
                </a:lnTo>
                <a:lnTo>
                  <a:pt x="0" y="4570705"/>
                </a:lnTo>
                <a:lnTo>
                  <a:pt x="13443249" y="4570705"/>
                </a:lnTo>
                <a:lnTo>
                  <a:pt x="134432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36354"/>
            <a:ext cx="20973813" cy="734301"/>
            <a:chOff x="0" y="0"/>
            <a:chExt cx="11607985" cy="406400"/>
          </a:xfrm>
        </p:grpSpPr>
        <p:sp>
          <p:nvSpPr>
            <p:cNvPr name="Freeform 5" id="5"/>
            <p:cNvSpPr/>
            <p:nvPr/>
          </p:nvSpPr>
          <p:spPr>
            <a:xfrm flipH="false" flipV="false" rot="0">
              <a:off x="203200" y="-326"/>
              <a:ext cx="11201585" cy="407051"/>
            </a:xfrm>
            <a:custGeom>
              <a:avLst/>
              <a:gdLst/>
              <a:ahLst/>
              <a:cxnLst/>
              <a:rect r="r" b="b" t="t" l="l"/>
              <a:pathLst>
                <a:path h="407051" w="11201585">
                  <a:moveTo>
                    <a:pt x="11201585" y="326"/>
                  </a:moveTo>
                  <a:cubicBezTo>
                    <a:pt x="11128773" y="0"/>
                    <a:pt x="11061351" y="38659"/>
                    <a:pt x="11024850" y="101663"/>
                  </a:cubicBezTo>
                  <a:cubicBezTo>
                    <a:pt x="10988349" y="164667"/>
                    <a:pt x="10988349" y="242385"/>
                    <a:pt x="11024850" y="305389"/>
                  </a:cubicBezTo>
                  <a:cubicBezTo>
                    <a:pt x="11061351" y="368393"/>
                    <a:pt x="11128773" y="407052"/>
                    <a:pt x="1120158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2F60"/>
            </a:solidFill>
          </p:spPr>
        </p:sp>
        <p:sp>
          <p:nvSpPr>
            <p:cNvPr name="TextBox 6" id="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37882" y="10036354"/>
            <a:ext cx="14412237" cy="734301"/>
            <a:chOff x="0" y="0"/>
            <a:chExt cx="7976472" cy="406400"/>
          </a:xfrm>
        </p:grpSpPr>
        <p:sp>
          <p:nvSpPr>
            <p:cNvPr name="Freeform 8" id="8"/>
            <p:cNvSpPr/>
            <p:nvPr/>
          </p:nvSpPr>
          <p:spPr>
            <a:xfrm flipH="false" flipV="false" rot="0">
              <a:off x="203200" y="-326"/>
              <a:ext cx="7570072" cy="407051"/>
            </a:xfrm>
            <a:custGeom>
              <a:avLst/>
              <a:gdLst/>
              <a:ahLst/>
              <a:cxnLst/>
              <a:rect r="r" b="b" t="t" l="l"/>
              <a:pathLst>
                <a:path h="407051" w="7570072">
                  <a:moveTo>
                    <a:pt x="7570072" y="326"/>
                  </a:moveTo>
                  <a:cubicBezTo>
                    <a:pt x="7497259" y="0"/>
                    <a:pt x="7429838" y="38659"/>
                    <a:pt x="7393337" y="101663"/>
                  </a:cubicBezTo>
                  <a:cubicBezTo>
                    <a:pt x="7356836" y="164667"/>
                    <a:pt x="7356836" y="242385"/>
                    <a:pt x="7393337" y="305389"/>
                  </a:cubicBezTo>
                  <a:cubicBezTo>
                    <a:pt x="7429838" y="368393"/>
                    <a:pt x="7497259" y="407052"/>
                    <a:pt x="75700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296BD"/>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66787" y="10036354"/>
            <a:ext cx="9554425" cy="734301"/>
            <a:chOff x="0" y="0"/>
            <a:chExt cx="5287909" cy="406400"/>
          </a:xfrm>
        </p:grpSpPr>
        <p:sp>
          <p:nvSpPr>
            <p:cNvPr name="Freeform 11" id="11"/>
            <p:cNvSpPr/>
            <p:nvPr/>
          </p:nvSpPr>
          <p:spPr>
            <a:xfrm flipH="false" flipV="false" rot="0">
              <a:off x="203200" y="-326"/>
              <a:ext cx="4881509" cy="407051"/>
            </a:xfrm>
            <a:custGeom>
              <a:avLst/>
              <a:gdLst/>
              <a:ahLst/>
              <a:cxnLst/>
              <a:rect r="r" b="b" t="t" l="l"/>
              <a:pathLst>
                <a:path h="407051" w="4881509">
                  <a:moveTo>
                    <a:pt x="4881509" y="326"/>
                  </a:moveTo>
                  <a:cubicBezTo>
                    <a:pt x="4808696" y="0"/>
                    <a:pt x="4741275" y="38659"/>
                    <a:pt x="4704774" y="101663"/>
                  </a:cubicBezTo>
                  <a:cubicBezTo>
                    <a:pt x="4668274" y="164667"/>
                    <a:pt x="4668274" y="242385"/>
                    <a:pt x="4704774" y="305389"/>
                  </a:cubicBezTo>
                  <a:cubicBezTo>
                    <a:pt x="4741275" y="368393"/>
                    <a:pt x="4808696" y="407052"/>
                    <a:pt x="488150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BC00"/>
            </a:solidFill>
          </p:spPr>
        </p:sp>
        <p:sp>
          <p:nvSpPr>
            <p:cNvPr name="TextBox 12" id="1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7593214" y="0"/>
            <a:ext cx="3652548" cy="1023062"/>
          </a:xfrm>
          <a:custGeom>
            <a:avLst/>
            <a:gdLst/>
            <a:ahLst/>
            <a:cxnLst/>
            <a:rect r="r" b="b" t="t" l="l"/>
            <a:pathLst>
              <a:path h="1023062" w="3652548">
                <a:moveTo>
                  <a:pt x="0" y="0"/>
                </a:moveTo>
                <a:lnTo>
                  <a:pt x="3652549" y="0"/>
                </a:lnTo>
                <a:lnTo>
                  <a:pt x="3652549" y="1023062"/>
                </a:lnTo>
                <a:lnTo>
                  <a:pt x="0" y="1023062"/>
                </a:lnTo>
                <a:lnTo>
                  <a:pt x="0" y="0"/>
                </a:lnTo>
                <a:close/>
              </a:path>
            </a:pathLst>
          </a:custGeom>
          <a:blipFill>
            <a:blip r:embed="rId4"/>
            <a:stretch>
              <a:fillRect l="0" t="-5804" r="0" b="-5804"/>
            </a:stretch>
          </a:blipFill>
        </p:spPr>
      </p:sp>
      <p:sp>
        <p:nvSpPr>
          <p:cNvPr name="Freeform 14" id="14"/>
          <p:cNvSpPr/>
          <p:nvPr/>
        </p:nvSpPr>
        <p:spPr>
          <a:xfrm flipH="false" flipV="false" rot="0">
            <a:off x="436189" y="5962445"/>
            <a:ext cx="8707811" cy="3646396"/>
          </a:xfrm>
          <a:custGeom>
            <a:avLst/>
            <a:gdLst/>
            <a:ahLst/>
            <a:cxnLst/>
            <a:rect r="r" b="b" t="t" l="l"/>
            <a:pathLst>
              <a:path h="3646396" w="8707811">
                <a:moveTo>
                  <a:pt x="0" y="0"/>
                </a:moveTo>
                <a:lnTo>
                  <a:pt x="8707811" y="0"/>
                </a:lnTo>
                <a:lnTo>
                  <a:pt x="8707811" y="3646396"/>
                </a:lnTo>
                <a:lnTo>
                  <a:pt x="0" y="364639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0">
            <a:off x="10067636" y="6295820"/>
            <a:ext cx="7981164" cy="2423236"/>
          </a:xfrm>
          <a:custGeom>
            <a:avLst/>
            <a:gdLst/>
            <a:ahLst/>
            <a:cxnLst/>
            <a:rect r="r" b="b" t="t" l="l"/>
            <a:pathLst>
              <a:path h="2423236" w="7981164">
                <a:moveTo>
                  <a:pt x="0" y="0"/>
                </a:moveTo>
                <a:lnTo>
                  <a:pt x="7981165" y="0"/>
                </a:lnTo>
                <a:lnTo>
                  <a:pt x="7981165" y="2423236"/>
                </a:lnTo>
                <a:lnTo>
                  <a:pt x="0" y="2423236"/>
                </a:lnTo>
                <a:lnTo>
                  <a:pt x="0" y="0"/>
                </a:lnTo>
                <a:close/>
              </a:path>
            </a:pathLst>
          </a:custGeom>
          <a:blipFill>
            <a:blip r:embed="rId7"/>
            <a:stretch>
              <a:fillRect l="0" t="0" r="0" b="0"/>
            </a:stretch>
          </a:blipFill>
        </p:spPr>
      </p:sp>
      <p:sp>
        <p:nvSpPr>
          <p:cNvPr name="Freeform 16" id="16"/>
          <p:cNvSpPr/>
          <p:nvPr/>
        </p:nvSpPr>
        <p:spPr>
          <a:xfrm flipH="false" flipV="false" rot="0">
            <a:off x="10045646" y="2620322"/>
            <a:ext cx="7751133" cy="3245787"/>
          </a:xfrm>
          <a:custGeom>
            <a:avLst/>
            <a:gdLst/>
            <a:ahLst/>
            <a:cxnLst/>
            <a:rect r="r" b="b" t="t" l="l"/>
            <a:pathLst>
              <a:path h="3245787" w="7751133">
                <a:moveTo>
                  <a:pt x="0" y="0"/>
                </a:moveTo>
                <a:lnTo>
                  <a:pt x="7751133" y="0"/>
                </a:lnTo>
                <a:lnTo>
                  <a:pt x="7751133" y="3245787"/>
                </a:lnTo>
                <a:lnTo>
                  <a:pt x="0" y="32457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436189" y="2500182"/>
            <a:ext cx="8336278" cy="3365926"/>
          </a:xfrm>
          <a:custGeom>
            <a:avLst/>
            <a:gdLst/>
            <a:ahLst/>
            <a:cxnLst/>
            <a:rect r="r" b="b" t="t" l="l"/>
            <a:pathLst>
              <a:path h="3365926" w="8336278">
                <a:moveTo>
                  <a:pt x="0" y="0"/>
                </a:moveTo>
                <a:lnTo>
                  <a:pt x="8336278" y="0"/>
                </a:lnTo>
                <a:lnTo>
                  <a:pt x="8336278" y="3365927"/>
                </a:lnTo>
                <a:lnTo>
                  <a:pt x="0" y="3365927"/>
                </a:lnTo>
                <a:lnTo>
                  <a:pt x="0" y="0"/>
                </a:lnTo>
                <a:close/>
              </a:path>
            </a:pathLst>
          </a:custGeom>
          <a:blipFill>
            <a:blip r:embed="rId8"/>
            <a:stretch>
              <a:fillRect l="0" t="0" r="0" b="0"/>
            </a:stretch>
          </a:blipFill>
        </p:spPr>
      </p:sp>
      <p:sp>
        <p:nvSpPr>
          <p:cNvPr name="TextBox 18" id="18"/>
          <p:cNvSpPr txBox="true"/>
          <p:nvPr/>
        </p:nvSpPr>
        <p:spPr>
          <a:xfrm rot="0">
            <a:off x="4172497" y="1337802"/>
            <a:ext cx="10493982" cy="625475"/>
          </a:xfrm>
          <a:prstGeom prst="rect">
            <a:avLst/>
          </a:prstGeom>
        </p:spPr>
        <p:txBody>
          <a:bodyPr anchor="t" rtlCol="false" tIns="0" lIns="0" bIns="0" rIns="0">
            <a:spAutoFit/>
          </a:bodyPr>
          <a:lstStyle/>
          <a:p>
            <a:pPr algn="ctr">
              <a:lnSpc>
                <a:spcPts val="4599"/>
              </a:lnSpc>
            </a:pPr>
            <a:r>
              <a:rPr lang="en-US" sz="3999">
                <a:solidFill>
                  <a:srgbClr val="000000"/>
                </a:solidFill>
                <a:latin typeface="Poppins Bold"/>
              </a:rPr>
              <a:t>Tables</a:t>
            </a:r>
          </a:p>
        </p:txBody>
      </p:sp>
      <p:sp>
        <p:nvSpPr>
          <p:cNvPr name="TextBox 19" id="19"/>
          <p:cNvSpPr txBox="true"/>
          <p:nvPr/>
        </p:nvSpPr>
        <p:spPr>
          <a:xfrm rot="0">
            <a:off x="1143000" y="6237543"/>
            <a:ext cx="6824258" cy="3039050"/>
          </a:xfrm>
          <a:prstGeom prst="rect">
            <a:avLst/>
          </a:prstGeom>
        </p:spPr>
        <p:txBody>
          <a:bodyPr anchor="t" rtlCol="false" tIns="0" lIns="0" bIns="0" rIns="0">
            <a:spAutoFit/>
          </a:bodyPr>
          <a:lstStyle/>
          <a:p>
            <a:pPr>
              <a:lnSpc>
                <a:spcPts val="3506"/>
              </a:lnSpc>
            </a:pPr>
            <a:r>
              <a:rPr lang="en-US" sz="2504">
                <a:solidFill>
                  <a:srgbClr val="000000"/>
                </a:solidFill>
                <a:latin typeface="Poppins"/>
              </a:rPr>
              <a:t>CREATE TABLE struk (</a:t>
            </a:r>
          </a:p>
          <a:p>
            <a:pPr>
              <a:lnSpc>
                <a:spcPts val="3506"/>
              </a:lnSpc>
            </a:pPr>
            <a:r>
              <a:rPr lang="en-US" sz="2504">
                <a:solidFill>
                  <a:srgbClr val="000000"/>
                </a:solidFill>
                <a:latin typeface="Poppins"/>
              </a:rPr>
              <a:t> id_struk VARCHAR2(50 CHAR) NOT NULL,</a:t>
            </a:r>
          </a:p>
          <a:p>
            <a:pPr>
              <a:lnSpc>
                <a:spcPts val="3506"/>
              </a:lnSpc>
            </a:pPr>
            <a:r>
              <a:rPr lang="en-US" sz="2504">
                <a:solidFill>
                  <a:srgbClr val="000000"/>
                </a:solidFill>
                <a:latin typeface="Poppins"/>
              </a:rPr>
              <a:t> id_kasir VARCHAR2(10 CHAR) NOT NULL,</a:t>
            </a:r>
          </a:p>
          <a:p>
            <a:pPr>
              <a:lnSpc>
                <a:spcPts val="3506"/>
              </a:lnSpc>
            </a:pPr>
            <a:r>
              <a:rPr lang="en-US" sz="2504">
                <a:solidFill>
                  <a:srgbClr val="000000"/>
                </a:solidFill>
                <a:latin typeface="Poppins"/>
              </a:rPr>
              <a:t> tanggal NUMBER(1) NOT NULL,</a:t>
            </a:r>
          </a:p>
          <a:p>
            <a:pPr>
              <a:lnSpc>
                <a:spcPts val="3506"/>
              </a:lnSpc>
            </a:pPr>
            <a:r>
              <a:rPr lang="en-US" sz="2504">
                <a:solidFill>
                  <a:srgbClr val="000000"/>
                </a:solidFill>
                <a:latin typeface="Poppins"/>
              </a:rPr>
              <a:t> waktu NUMBER(1) NOT NULL,</a:t>
            </a:r>
          </a:p>
          <a:p>
            <a:pPr>
              <a:lnSpc>
                <a:spcPts val="3506"/>
              </a:lnSpc>
            </a:pPr>
            <a:r>
              <a:rPr lang="en-US" sz="2504">
                <a:solidFill>
                  <a:srgbClr val="000000"/>
                </a:solidFill>
                <a:latin typeface="Poppins"/>
              </a:rPr>
              <a:t> total_pembayaran VARCHAR2(200 CHAR) </a:t>
            </a:r>
          </a:p>
          <a:p>
            <a:pPr>
              <a:lnSpc>
                <a:spcPts val="3506"/>
              </a:lnSpc>
            </a:pPr>
            <a:r>
              <a:rPr lang="en-US" sz="2504">
                <a:solidFill>
                  <a:srgbClr val="000000"/>
                </a:solidFill>
                <a:latin typeface="Poppins"/>
              </a:rPr>
              <a:t>NOT NULL);</a:t>
            </a:r>
          </a:p>
        </p:txBody>
      </p:sp>
      <p:sp>
        <p:nvSpPr>
          <p:cNvPr name="TextBox 20" id="20"/>
          <p:cNvSpPr txBox="true"/>
          <p:nvPr/>
        </p:nvSpPr>
        <p:spPr>
          <a:xfrm rot="0">
            <a:off x="10491180" y="3039487"/>
            <a:ext cx="7134078" cy="2340782"/>
          </a:xfrm>
          <a:prstGeom prst="rect">
            <a:avLst/>
          </a:prstGeom>
        </p:spPr>
        <p:txBody>
          <a:bodyPr anchor="t" rtlCol="false" tIns="0" lIns="0" bIns="0" rIns="0">
            <a:spAutoFit/>
          </a:bodyPr>
          <a:lstStyle/>
          <a:p>
            <a:pPr>
              <a:lnSpc>
                <a:spcPts val="3150"/>
              </a:lnSpc>
            </a:pPr>
            <a:r>
              <a:rPr lang="en-US" sz="2250">
                <a:solidFill>
                  <a:srgbClr val="000000"/>
                </a:solidFill>
                <a:latin typeface="Poppins"/>
              </a:rPr>
              <a:t>CREATE TABLE pelanggan (</a:t>
            </a:r>
          </a:p>
          <a:p>
            <a:pPr>
              <a:lnSpc>
                <a:spcPts val="3150"/>
              </a:lnSpc>
            </a:pPr>
            <a:r>
              <a:rPr lang="en-US" sz="2250">
                <a:solidFill>
                  <a:srgbClr val="000000"/>
                </a:solidFill>
                <a:latin typeface="Poppins"/>
              </a:rPr>
              <a:t> id_pelanggan VARCHAR2(50 CHAR) NOT NULL,</a:t>
            </a:r>
          </a:p>
          <a:p>
            <a:pPr>
              <a:lnSpc>
                <a:spcPts val="3150"/>
              </a:lnSpc>
            </a:pPr>
            <a:r>
              <a:rPr lang="en-US" sz="2250">
                <a:solidFill>
                  <a:srgbClr val="000000"/>
                </a:solidFill>
                <a:latin typeface="Poppins"/>
              </a:rPr>
              <a:t> nama_pelanggan VARCHAR2(10 CHAR) NOT NULL,</a:t>
            </a:r>
          </a:p>
          <a:p>
            <a:pPr>
              <a:lnSpc>
                <a:spcPts val="3150"/>
              </a:lnSpc>
            </a:pPr>
            <a:r>
              <a:rPr lang="en-US" sz="2250">
                <a:solidFill>
                  <a:srgbClr val="000000"/>
                </a:solidFill>
                <a:latin typeface="Poppins"/>
              </a:rPr>
              <a:t> telp_pelanggan NUMBER(12) NOT NULL,</a:t>
            </a:r>
          </a:p>
          <a:p>
            <a:pPr>
              <a:lnSpc>
                <a:spcPts val="3150"/>
              </a:lnSpc>
            </a:pPr>
            <a:r>
              <a:rPr lang="en-US" sz="2250">
                <a:solidFill>
                  <a:srgbClr val="000000"/>
                </a:solidFill>
                <a:latin typeface="Poppins"/>
              </a:rPr>
              <a:t> id_struk VARCHAR2(20 CHAR) NOT NULL</a:t>
            </a:r>
          </a:p>
          <a:p>
            <a:pPr>
              <a:lnSpc>
                <a:spcPts val="3150"/>
              </a:lnSpc>
            </a:pPr>
            <a:r>
              <a:rPr lang="en-US" sz="2250">
                <a:solidFill>
                  <a:srgbClr val="000000"/>
                </a:solidFill>
                <a:latin typeface="Poppins"/>
              </a:rPr>
              <a: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73656">
            <a:off x="6451187" y="-4465996"/>
            <a:ext cx="13443249" cy="4570705"/>
          </a:xfrm>
          <a:custGeom>
            <a:avLst/>
            <a:gdLst/>
            <a:ahLst/>
            <a:cxnLst/>
            <a:rect r="r" b="b" t="t" l="l"/>
            <a:pathLst>
              <a:path h="4570705" w="13443249">
                <a:moveTo>
                  <a:pt x="0" y="0"/>
                </a:moveTo>
                <a:lnTo>
                  <a:pt x="13443249" y="0"/>
                </a:lnTo>
                <a:lnTo>
                  <a:pt x="13443249" y="4570705"/>
                </a:lnTo>
                <a:lnTo>
                  <a:pt x="0" y="4570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65030">
            <a:off x="-1608009" y="-4431479"/>
            <a:ext cx="13443249" cy="4570705"/>
          </a:xfrm>
          <a:custGeom>
            <a:avLst/>
            <a:gdLst/>
            <a:ahLst/>
            <a:cxnLst/>
            <a:rect r="r" b="b" t="t" l="l"/>
            <a:pathLst>
              <a:path h="4570705" w="13443249">
                <a:moveTo>
                  <a:pt x="13443249" y="0"/>
                </a:moveTo>
                <a:lnTo>
                  <a:pt x="0" y="0"/>
                </a:lnTo>
                <a:lnTo>
                  <a:pt x="0" y="4570705"/>
                </a:lnTo>
                <a:lnTo>
                  <a:pt x="13443249" y="4570705"/>
                </a:lnTo>
                <a:lnTo>
                  <a:pt x="134432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36354"/>
            <a:ext cx="20973813" cy="734301"/>
            <a:chOff x="0" y="0"/>
            <a:chExt cx="11607985" cy="406400"/>
          </a:xfrm>
        </p:grpSpPr>
        <p:sp>
          <p:nvSpPr>
            <p:cNvPr name="Freeform 5" id="5"/>
            <p:cNvSpPr/>
            <p:nvPr/>
          </p:nvSpPr>
          <p:spPr>
            <a:xfrm flipH="false" flipV="false" rot="0">
              <a:off x="203200" y="-326"/>
              <a:ext cx="11201585" cy="407051"/>
            </a:xfrm>
            <a:custGeom>
              <a:avLst/>
              <a:gdLst/>
              <a:ahLst/>
              <a:cxnLst/>
              <a:rect r="r" b="b" t="t" l="l"/>
              <a:pathLst>
                <a:path h="407051" w="11201585">
                  <a:moveTo>
                    <a:pt x="11201585" y="326"/>
                  </a:moveTo>
                  <a:cubicBezTo>
                    <a:pt x="11128773" y="0"/>
                    <a:pt x="11061351" y="38659"/>
                    <a:pt x="11024850" y="101663"/>
                  </a:cubicBezTo>
                  <a:cubicBezTo>
                    <a:pt x="10988349" y="164667"/>
                    <a:pt x="10988349" y="242385"/>
                    <a:pt x="11024850" y="305389"/>
                  </a:cubicBezTo>
                  <a:cubicBezTo>
                    <a:pt x="11061351" y="368393"/>
                    <a:pt x="11128773" y="407052"/>
                    <a:pt x="1120158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2F60"/>
            </a:solidFill>
          </p:spPr>
        </p:sp>
        <p:sp>
          <p:nvSpPr>
            <p:cNvPr name="TextBox 6" id="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37882" y="10036354"/>
            <a:ext cx="14412237" cy="734301"/>
            <a:chOff x="0" y="0"/>
            <a:chExt cx="7976472" cy="406400"/>
          </a:xfrm>
        </p:grpSpPr>
        <p:sp>
          <p:nvSpPr>
            <p:cNvPr name="Freeform 8" id="8"/>
            <p:cNvSpPr/>
            <p:nvPr/>
          </p:nvSpPr>
          <p:spPr>
            <a:xfrm flipH="false" flipV="false" rot="0">
              <a:off x="203200" y="-326"/>
              <a:ext cx="7570072" cy="407051"/>
            </a:xfrm>
            <a:custGeom>
              <a:avLst/>
              <a:gdLst/>
              <a:ahLst/>
              <a:cxnLst/>
              <a:rect r="r" b="b" t="t" l="l"/>
              <a:pathLst>
                <a:path h="407051" w="7570072">
                  <a:moveTo>
                    <a:pt x="7570072" y="326"/>
                  </a:moveTo>
                  <a:cubicBezTo>
                    <a:pt x="7497259" y="0"/>
                    <a:pt x="7429838" y="38659"/>
                    <a:pt x="7393337" y="101663"/>
                  </a:cubicBezTo>
                  <a:cubicBezTo>
                    <a:pt x="7356836" y="164667"/>
                    <a:pt x="7356836" y="242385"/>
                    <a:pt x="7393337" y="305389"/>
                  </a:cubicBezTo>
                  <a:cubicBezTo>
                    <a:pt x="7429838" y="368393"/>
                    <a:pt x="7497259" y="407052"/>
                    <a:pt x="75700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296BD"/>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66787" y="10036354"/>
            <a:ext cx="9554425" cy="734301"/>
            <a:chOff x="0" y="0"/>
            <a:chExt cx="5287909" cy="406400"/>
          </a:xfrm>
        </p:grpSpPr>
        <p:sp>
          <p:nvSpPr>
            <p:cNvPr name="Freeform 11" id="11"/>
            <p:cNvSpPr/>
            <p:nvPr/>
          </p:nvSpPr>
          <p:spPr>
            <a:xfrm flipH="false" flipV="false" rot="0">
              <a:off x="203200" y="-326"/>
              <a:ext cx="4881509" cy="407051"/>
            </a:xfrm>
            <a:custGeom>
              <a:avLst/>
              <a:gdLst/>
              <a:ahLst/>
              <a:cxnLst/>
              <a:rect r="r" b="b" t="t" l="l"/>
              <a:pathLst>
                <a:path h="407051" w="4881509">
                  <a:moveTo>
                    <a:pt x="4881509" y="326"/>
                  </a:moveTo>
                  <a:cubicBezTo>
                    <a:pt x="4808696" y="0"/>
                    <a:pt x="4741275" y="38659"/>
                    <a:pt x="4704774" y="101663"/>
                  </a:cubicBezTo>
                  <a:cubicBezTo>
                    <a:pt x="4668274" y="164667"/>
                    <a:pt x="4668274" y="242385"/>
                    <a:pt x="4704774" y="305389"/>
                  </a:cubicBezTo>
                  <a:cubicBezTo>
                    <a:pt x="4741275" y="368393"/>
                    <a:pt x="4808696" y="407052"/>
                    <a:pt x="488150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BC00"/>
            </a:solidFill>
          </p:spPr>
        </p:sp>
        <p:sp>
          <p:nvSpPr>
            <p:cNvPr name="TextBox 12" id="1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7593214" y="0"/>
            <a:ext cx="3652548" cy="1023062"/>
          </a:xfrm>
          <a:custGeom>
            <a:avLst/>
            <a:gdLst/>
            <a:ahLst/>
            <a:cxnLst/>
            <a:rect r="r" b="b" t="t" l="l"/>
            <a:pathLst>
              <a:path h="1023062" w="3652548">
                <a:moveTo>
                  <a:pt x="0" y="0"/>
                </a:moveTo>
                <a:lnTo>
                  <a:pt x="3652549" y="0"/>
                </a:lnTo>
                <a:lnTo>
                  <a:pt x="3652549" y="1023062"/>
                </a:lnTo>
                <a:lnTo>
                  <a:pt x="0" y="1023062"/>
                </a:lnTo>
                <a:lnTo>
                  <a:pt x="0" y="0"/>
                </a:lnTo>
                <a:close/>
              </a:path>
            </a:pathLst>
          </a:custGeom>
          <a:blipFill>
            <a:blip r:embed="rId4"/>
            <a:stretch>
              <a:fillRect l="0" t="-5804" r="0" b="-5804"/>
            </a:stretch>
          </a:blipFill>
        </p:spPr>
      </p:sp>
      <p:sp>
        <p:nvSpPr>
          <p:cNvPr name="Freeform 14" id="14"/>
          <p:cNvSpPr/>
          <p:nvPr/>
        </p:nvSpPr>
        <p:spPr>
          <a:xfrm flipH="false" flipV="false" rot="0">
            <a:off x="5667230" y="2296652"/>
            <a:ext cx="8253983" cy="3213595"/>
          </a:xfrm>
          <a:custGeom>
            <a:avLst/>
            <a:gdLst/>
            <a:ahLst/>
            <a:cxnLst/>
            <a:rect r="r" b="b" t="t" l="l"/>
            <a:pathLst>
              <a:path h="3213595" w="8253983">
                <a:moveTo>
                  <a:pt x="0" y="0"/>
                </a:moveTo>
                <a:lnTo>
                  <a:pt x="8253983" y="0"/>
                </a:lnTo>
                <a:lnTo>
                  <a:pt x="8253983" y="3213595"/>
                </a:lnTo>
                <a:lnTo>
                  <a:pt x="0" y="3213595"/>
                </a:lnTo>
                <a:lnTo>
                  <a:pt x="0" y="0"/>
                </a:lnTo>
                <a:close/>
              </a:path>
            </a:pathLst>
          </a:custGeom>
          <a:blipFill>
            <a:blip r:embed="rId5"/>
            <a:stretch>
              <a:fillRect l="0" t="0" r="0" b="0"/>
            </a:stretch>
          </a:blipFill>
        </p:spPr>
      </p:sp>
      <p:sp>
        <p:nvSpPr>
          <p:cNvPr name="TextBox 15" id="15"/>
          <p:cNvSpPr txBox="true"/>
          <p:nvPr/>
        </p:nvSpPr>
        <p:spPr>
          <a:xfrm rot="0">
            <a:off x="4172497" y="1337802"/>
            <a:ext cx="10493982" cy="625475"/>
          </a:xfrm>
          <a:prstGeom prst="rect">
            <a:avLst/>
          </a:prstGeom>
        </p:spPr>
        <p:txBody>
          <a:bodyPr anchor="t" rtlCol="false" tIns="0" lIns="0" bIns="0" rIns="0">
            <a:spAutoFit/>
          </a:bodyPr>
          <a:lstStyle/>
          <a:p>
            <a:pPr algn="ctr">
              <a:lnSpc>
                <a:spcPts val="4599"/>
              </a:lnSpc>
            </a:pPr>
            <a:r>
              <a:rPr lang="en-US" sz="3999">
                <a:solidFill>
                  <a:srgbClr val="000000"/>
                </a:solidFill>
                <a:latin typeface="Poppins Bold"/>
              </a:rPr>
              <a:t>Constraints</a:t>
            </a:r>
          </a:p>
        </p:txBody>
      </p:sp>
      <p:sp>
        <p:nvSpPr>
          <p:cNvPr name="TextBox 16" id="16"/>
          <p:cNvSpPr txBox="true"/>
          <p:nvPr/>
        </p:nvSpPr>
        <p:spPr>
          <a:xfrm rot="0">
            <a:off x="2250197" y="5853116"/>
            <a:ext cx="15126147" cy="1582945"/>
          </a:xfrm>
          <a:prstGeom prst="rect">
            <a:avLst/>
          </a:prstGeom>
        </p:spPr>
        <p:txBody>
          <a:bodyPr anchor="t" rtlCol="false" tIns="0" lIns="0" bIns="0" rIns="0">
            <a:spAutoFit/>
          </a:bodyPr>
          <a:lstStyle/>
          <a:p>
            <a:pPr>
              <a:lnSpc>
                <a:spcPts val="2526"/>
              </a:lnSpc>
            </a:pPr>
          </a:p>
          <a:p>
            <a:pPr>
              <a:lnSpc>
                <a:spcPts val="2526"/>
              </a:lnSpc>
            </a:pPr>
          </a:p>
          <a:p>
            <a:pPr>
              <a:lnSpc>
                <a:spcPts val="2526"/>
              </a:lnSpc>
            </a:pPr>
            <a:r>
              <a:rPr lang="en-US" sz="1804">
                <a:solidFill>
                  <a:srgbClr val="000000"/>
                </a:solidFill>
                <a:latin typeface="Poppins"/>
              </a:rPr>
              <a:t>ALTER TABLE pelanggan ADD CONSTRAINT id_pelanggan PRIMARY KEY ( id_pelanggan );</a:t>
            </a:r>
          </a:p>
          <a:p>
            <a:pPr>
              <a:lnSpc>
                <a:spcPts val="2526"/>
              </a:lnSpc>
            </a:pPr>
          </a:p>
          <a:p>
            <a:pPr>
              <a:lnSpc>
                <a:spcPts val="2526"/>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73656">
            <a:off x="6451187" y="-4465996"/>
            <a:ext cx="13443249" cy="4570705"/>
          </a:xfrm>
          <a:custGeom>
            <a:avLst/>
            <a:gdLst/>
            <a:ahLst/>
            <a:cxnLst/>
            <a:rect r="r" b="b" t="t" l="l"/>
            <a:pathLst>
              <a:path h="4570705" w="13443249">
                <a:moveTo>
                  <a:pt x="0" y="0"/>
                </a:moveTo>
                <a:lnTo>
                  <a:pt x="13443249" y="0"/>
                </a:lnTo>
                <a:lnTo>
                  <a:pt x="13443249" y="4570705"/>
                </a:lnTo>
                <a:lnTo>
                  <a:pt x="0" y="4570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65030">
            <a:off x="-1608009" y="-4431479"/>
            <a:ext cx="13443249" cy="4570705"/>
          </a:xfrm>
          <a:custGeom>
            <a:avLst/>
            <a:gdLst/>
            <a:ahLst/>
            <a:cxnLst/>
            <a:rect r="r" b="b" t="t" l="l"/>
            <a:pathLst>
              <a:path h="4570705" w="13443249">
                <a:moveTo>
                  <a:pt x="13443249" y="0"/>
                </a:moveTo>
                <a:lnTo>
                  <a:pt x="0" y="0"/>
                </a:lnTo>
                <a:lnTo>
                  <a:pt x="0" y="4570705"/>
                </a:lnTo>
                <a:lnTo>
                  <a:pt x="13443249" y="4570705"/>
                </a:lnTo>
                <a:lnTo>
                  <a:pt x="134432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36354"/>
            <a:ext cx="20973813" cy="734301"/>
            <a:chOff x="0" y="0"/>
            <a:chExt cx="11607985" cy="406400"/>
          </a:xfrm>
        </p:grpSpPr>
        <p:sp>
          <p:nvSpPr>
            <p:cNvPr name="Freeform 5" id="5"/>
            <p:cNvSpPr/>
            <p:nvPr/>
          </p:nvSpPr>
          <p:spPr>
            <a:xfrm flipH="false" flipV="false" rot="0">
              <a:off x="203200" y="-326"/>
              <a:ext cx="11201585" cy="407051"/>
            </a:xfrm>
            <a:custGeom>
              <a:avLst/>
              <a:gdLst/>
              <a:ahLst/>
              <a:cxnLst/>
              <a:rect r="r" b="b" t="t" l="l"/>
              <a:pathLst>
                <a:path h="407051" w="11201585">
                  <a:moveTo>
                    <a:pt x="11201585" y="326"/>
                  </a:moveTo>
                  <a:cubicBezTo>
                    <a:pt x="11128773" y="0"/>
                    <a:pt x="11061351" y="38659"/>
                    <a:pt x="11024850" y="101663"/>
                  </a:cubicBezTo>
                  <a:cubicBezTo>
                    <a:pt x="10988349" y="164667"/>
                    <a:pt x="10988349" y="242385"/>
                    <a:pt x="11024850" y="305389"/>
                  </a:cubicBezTo>
                  <a:cubicBezTo>
                    <a:pt x="11061351" y="368393"/>
                    <a:pt x="11128773" y="407052"/>
                    <a:pt x="1120158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2F60"/>
            </a:solidFill>
          </p:spPr>
        </p:sp>
        <p:sp>
          <p:nvSpPr>
            <p:cNvPr name="TextBox 6" id="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37882" y="10036354"/>
            <a:ext cx="14412237" cy="734301"/>
            <a:chOff x="0" y="0"/>
            <a:chExt cx="7976472" cy="406400"/>
          </a:xfrm>
        </p:grpSpPr>
        <p:sp>
          <p:nvSpPr>
            <p:cNvPr name="Freeform 8" id="8"/>
            <p:cNvSpPr/>
            <p:nvPr/>
          </p:nvSpPr>
          <p:spPr>
            <a:xfrm flipH="false" flipV="false" rot="0">
              <a:off x="203200" y="-326"/>
              <a:ext cx="7570072" cy="407051"/>
            </a:xfrm>
            <a:custGeom>
              <a:avLst/>
              <a:gdLst/>
              <a:ahLst/>
              <a:cxnLst/>
              <a:rect r="r" b="b" t="t" l="l"/>
              <a:pathLst>
                <a:path h="407051" w="7570072">
                  <a:moveTo>
                    <a:pt x="7570072" y="326"/>
                  </a:moveTo>
                  <a:cubicBezTo>
                    <a:pt x="7497259" y="0"/>
                    <a:pt x="7429838" y="38659"/>
                    <a:pt x="7393337" y="101663"/>
                  </a:cubicBezTo>
                  <a:cubicBezTo>
                    <a:pt x="7356836" y="164667"/>
                    <a:pt x="7356836" y="242385"/>
                    <a:pt x="7393337" y="305389"/>
                  </a:cubicBezTo>
                  <a:cubicBezTo>
                    <a:pt x="7429838" y="368393"/>
                    <a:pt x="7497259" y="407052"/>
                    <a:pt x="75700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296BD"/>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66787" y="10036354"/>
            <a:ext cx="9554425" cy="734301"/>
            <a:chOff x="0" y="0"/>
            <a:chExt cx="5287909" cy="406400"/>
          </a:xfrm>
        </p:grpSpPr>
        <p:sp>
          <p:nvSpPr>
            <p:cNvPr name="Freeform 11" id="11"/>
            <p:cNvSpPr/>
            <p:nvPr/>
          </p:nvSpPr>
          <p:spPr>
            <a:xfrm flipH="false" flipV="false" rot="0">
              <a:off x="203200" y="-326"/>
              <a:ext cx="4881509" cy="407051"/>
            </a:xfrm>
            <a:custGeom>
              <a:avLst/>
              <a:gdLst/>
              <a:ahLst/>
              <a:cxnLst/>
              <a:rect r="r" b="b" t="t" l="l"/>
              <a:pathLst>
                <a:path h="407051" w="4881509">
                  <a:moveTo>
                    <a:pt x="4881509" y="326"/>
                  </a:moveTo>
                  <a:cubicBezTo>
                    <a:pt x="4808696" y="0"/>
                    <a:pt x="4741275" y="38659"/>
                    <a:pt x="4704774" y="101663"/>
                  </a:cubicBezTo>
                  <a:cubicBezTo>
                    <a:pt x="4668274" y="164667"/>
                    <a:pt x="4668274" y="242385"/>
                    <a:pt x="4704774" y="305389"/>
                  </a:cubicBezTo>
                  <a:cubicBezTo>
                    <a:pt x="4741275" y="368393"/>
                    <a:pt x="4808696" y="407052"/>
                    <a:pt x="488150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BC00"/>
            </a:solidFill>
          </p:spPr>
        </p:sp>
        <p:sp>
          <p:nvSpPr>
            <p:cNvPr name="TextBox 12" id="1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7593214" y="0"/>
            <a:ext cx="3652548" cy="1023062"/>
          </a:xfrm>
          <a:custGeom>
            <a:avLst/>
            <a:gdLst/>
            <a:ahLst/>
            <a:cxnLst/>
            <a:rect r="r" b="b" t="t" l="l"/>
            <a:pathLst>
              <a:path h="1023062" w="3652548">
                <a:moveTo>
                  <a:pt x="0" y="0"/>
                </a:moveTo>
                <a:lnTo>
                  <a:pt x="3652549" y="0"/>
                </a:lnTo>
                <a:lnTo>
                  <a:pt x="3652549" y="1023062"/>
                </a:lnTo>
                <a:lnTo>
                  <a:pt x="0" y="1023062"/>
                </a:lnTo>
                <a:lnTo>
                  <a:pt x="0" y="0"/>
                </a:lnTo>
                <a:close/>
              </a:path>
            </a:pathLst>
          </a:custGeom>
          <a:blipFill>
            <a:blip r:embed="rId4"/>
            <a:stretch>
              <a:fillRect l="0" t="-5804" r="0" b="-5804"/>
            </a:stretch>
          </a:blipFill>
        </p:spPr>
      </p:sp>
      <p:sp>
        <p:nvSpPr>
          <p:cNvPr name="Freeform 14" id="14"/>
          <p:cNvSpPr/>
          <p:nvPr/>
        </p:nvSpPr>
        <p:spPr>
          <a:xfrm flipH="false" flipV="false" rot="0">
            <a:off x="3433171" y="2296652"/>
            <a:ext cx="12916947" cy="2780912"/>
          </a:xfrm>
          <a:custGeom>
            <a:avLst/>
            <a:gdLst/>
            <a:ahLst/>
            <a:cxnLst/>
            <a:rect r="r" b="b" t="t" l="l"/>
            <a:pathLst>
              <a:path h="2780912" w="12916947">
                <a:moveTo>
                  <a:pt x="0" y="0"/>
                </a:moveTo>
                <a:lnTo>
                  <a:pt x="12916947" y="0"/>
                </a:lnTo>
                <a:lnTo>
                  <a:pt x="12916947" y="2780912"/>
                </a:lnTo>
                <a:lnTo>
                  <a:pt x="0" y="2780912"/>
                </a:lnTo>
                <a:lnTo>
                  <a:pt x="0" y="0"/>
                </a:lnTo>
                <a:close/>
              </a:path>
            </a:pathLst>
          </a:custGeom>
          <a:blipFill>
            <a:blip r:embed="rId5"/>
            <a:stretch>
              <a:fillRect l="0" t="0" r="0" b="0"/>
            </a:stretch>
          </a:blipFill>
        </p:spPr>
      </p:sp>
      <p:sp>
        <p:nvSpPr>
          <p:cNvPr name="TextBox 15" id="15"/>
          <p:cNvSpPr txBox="true"/>
          <p:nvPr/>
        </p:nvSpPr>
        <p:spPr>
          <a:xfrm rot="0">
            <a:off x="4172497" y="1337802"/>
            <a:ext cx="10493982" cy="625475"/>
          </a:xfrm>
          <a:prstGeom prst="rect">
            <a:avLst/>
          </a:prstGeom>
        </p:spPr>
        <p:txBody>
          <a:bodyPr anchor="t" rtlCol="false" tIns="0" lIns="0" bIns="0" rIns="0">
            <a:spAutoFit/>
          </a:bodyPr>
          <a:lstStyle/>
          <a:p>
            <a:pPr algn="ctr">
              <a:lnSpc>
                <a:spcPts val="4599"/>
              </a:lnSpc>
            </a:pPr>
            <a:r>
              <a:rPr lang="en-US" sz="3999">
                <a:solidFill>
                  <a:srgbClr val="000000"/>
                </a:solidFill>
                <a:latin typeface="Poppins Bold"/>
              </a:rPr>
              <a:t>Data</a:t>
            </a:r>
          </a:p>
        </p:txBody>
      </p:sp>
      <p:sp>
        <p:nvSpPr>
          <p:cNvPr name="TextBox 16" id="16"/>
          <p:cNvSpPr txBox="true"/>
          <p:nvPr/>
        </p:nvSpPr>
        <p:spPr>
          <a:xfrm rot="0">
            <a:off x="2536245" y="5602167"/>
            <a:ext cx="14358938" cy="3852434"/>
          </a:xfrm>
          <a:prstGeom prst="rect">
            <a:avLst/>
          </a:prstGeom>
        </p:spPr>
        <p:txBody>
          <a:bodyPr anchor="t" rtlCol="false" tIns="0" lIns="0" bIns="0" rIns="0">
            <a:spAutoFit/>
          </a:bodyPr>
          <a:lstStyle/>
          <a:p>
            <a:pPr>
              <a:lnSpc>
                <a:spcPts val="2386"/>
              </a:lnSpc>
            </a:pPr>
            <a:r>
              <a:rPr lang="en-US" sz="1704">
                <a:solidFill>
                  <a:srgbClr val="000000"/>
                </a:solidFill>
                <a:latin typeface="Poppins"/>
              </a:rPr>
              <a:t>CREATE TABLE pesanan (</a:t>
            </a:r>
          </a:p>
          <a:p>
            <a:pPr>
              <a:lnSpc>
                <a:spcPts val="2386"/>
              </a:lnSpc>
            </a:pPr>
            <a:r>
              <a:rPr lang="en-US" sz="1704">
                <a:solidFill>
                  <a:srgbClr val="000000"/>
                </a:solidFill>
                <a:latin typeface="Poppins"/>
              </a:rPr>
              <a:t> id_pesanan VARCHAR2(20 CHAR) NOT NULL,</a:t>
            </a:r>
          </a:p>
          <a:p>
            <a:pPr>
              <a:lnSpc>
                <a:spcPts val="2386"/>
              </a:lnSpc>
            </a:pPr>
            <a:r>
              <a:rPr lang="en-US" sz="1704">
                <a:solidFill>
                  <a:srgbClr val="000000"/>
                </a:solidFill>
                <a:latin typeface="Poppins"/>
              </a:rPr>
              <a:t> id_pelayan VARCHAR2(20 CHAR) NOT NULL,</a:t>
            </a:r>
          </a:p>
          <a:p>
            <a:pPr>
              <a:lnSpc>
                <a:spcPts val="2386"/>
              </a:lnSpc>
            </a:pPr>
            <a:r>
              <a:rPr lang="en-US" sz="1704">
                <a:solidFill>
                  <a:srgbClr val="000000"/>
                </a:solidFill>
                <a:latin typeface="Poppins"/>
              </a:rPr>
              <a:t> id_pelanggan VARCHAR2(20 CHAR) NOT NULL,</a:t>
            </a:r>
          </a:p>
          <a:p>
            <a:pPr>
              <a:lnSpc>
                <a:spcPts val="2386"/>
              </a:lnSpc>
            </a:pPr>
            <a:r>
              <a:rPr lang="en-US" sz="1704">
                <a:solidFill>
                  <a:srgbClr val="000000"/>
                </a:solidFill>
                <a:latin typeface="Poppins"/>
              </a:rPr>
              <a:t> nama_pelanggan VARCHAR2(20 CHAR) NOT NULL,</a:t>
            </a:r>
          </a:p>
          <a:p>
            <a:pPr>
              <a:lnSpc>
                <a:spcPts val="2386"/>
              </a:lnSpc>
            </a:pPr>
            <a:r>
              <a:rPr lang="en-US" sz="1704">
                <a:solidFill>
                  <a:srgbClr val="000000"/>
                </a:solidFill>
                <a:latin typeface="Poppins"/>
              </a:rPr>
              <a:t> nama_menu VARCHAR2(50 CHAR) NOT NULL,</a:t>
            </a:r>
          </a:p>
          <a:p>
            <a:pPr>
              <a:lnSpc>
                <a:spcPts val="2386"/>
              </a:lnSpc>
            </a:pPr>
            <a:r>
              <a:rPr lang="en-US" sz="1704">
                <a:solidFill>
                  <a:srgbClr val="000000"/>
                </a:solidFill>
                <a:latin typeface="Poppins"/>
              </a:rPr>
              <a:t> jumlah_pesanan VARCHAR2(100 CHAR) NOT NULL,</a:t>
            </a:r>
          </a:p>
          <a:p>
            <a:pPr>
              <a:lnSpc>
                <a:spcPts val="2386"/>
              </a:lnSpc>
            </a:pPr>
            <a:r>
              <a:rPr lang="en-US" sz="1704">
                <a:solidFill>
                  <a:srgbClr val="000000"/>
                </a:solidFill>
                <a:latin typeface="Poppins"/>
              </a:rPr>
              <a:t> id_pembayaran VARCHAR2(20 CHAR) NOT NULL</a:t>
            </a:r>
          </a:p>
          <a:p>
            <a:pPr>
              <a:lnSpc>
                <a:spcPts val="2386"/>
              </a:lnSpc>
            </a:pPr>
            <a:r>
              <a:rPr lang="en-US" sz="1704">
                <a:solidFill>
                  <a:srgbClr val="000000"/>
                </a:solidFill>
                <a:latin typeface="Poppins"/>
              </a:rPr>
              <a:t>);</a:t>
            </a:r>
          </a:p>
          <a:p>
            <a:pPr>
              <a:lnSpc>
                <a:spcPts val="2386"/>
              </a:lnSpc>
            </a:pPr>
          </a:p>
          <a:p>
            <a:pPr>
              <a:lnSpc>
                <a:spcPts val="2386"/>
              </a:lnSpc>
            </a:pPr>
            <a:r>
              <a:rPr lang="en-US" sz="1704">
                <a:solidFill>
                  <a:srgbClr val="000000"/>
                </a:solidFill>
                <a:latin typeface="Poppins"/>
              </a:rPr>
              <a:t>INSERT INTO pesanan (id_pesanan, id_pelayan, id_pelanggan, nama_pelanggan, nama_menu, jumlah_pesanan, id_pembayaran)</a:t>
            </a:r>
          </a:p>
          <a:p>
            <a:pPr>
              <a:lnSpc>
                <a:spcPts val="2386"/>
              </a:lnSpc>
            </a:pPr>
            <a:r>
              <a:rPr lang="en-US" sz="1704">
                <a:solidFill>
                  <a:srgbClr val="000000"/>
                </a:solidFill>
                <a:latin typeface="Poppins"/>
              </a:rPr>
              <a:t>VALUES ('PS001', 'PY001', 'P001', 'John Doe', 'Nasi Goreng', '2', 'PB001');</a:t>
            </a:r>
          </a:p>
          <a:p>
            <a:pPr>
              <a:lnSpc>
                <a:spcPts val="238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73656">
            <a:off x="6451187" y="-4465996"/>
            <a:ext cx="13443249" cy="4570705"/>
          </a:xfrm>
          <a:custGeom>
            <a:avLst/>
            <a:gdLst/>
            <a:ahLst/>
            <a:cxnLst/>
            <a:rect r="r" b="b" t="t" l="l"/>
            <a:pathLst>
              <a:path h="4570705" w="13443249">
                <a:moveTo>
                  <a:pt x="0" y="0"/>
                </a:moveTo>
                <a:lnTo>
                  <a:pt x="13443249" y="0"/>
                </a:lnTo>
                <a:lnTo>
                  <a:pt x="13443249" y="4570705"/>
                </a:lnTo>
                <a:lnTo>
                  <a:pt x="0" y="4570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65030">
            <a:off x="-1608009" y="-4431479"/>
            <a:ext cx="13443249" cy="4570705"/>
          </a:xfrm>
          <a:custGeom>
            <a:avLst/>
            <a:gdLst/>
            <a:ahLst/>
            <a:cxnLst/>
            <a:rect r="r" b="b" t="t" l="l"/>
            <a:pathLst>
              <a:path h="4570705" w="13443249">
                <a:moveTo>
                  <a:pt x="13443249" y="0"/>
                </a:moveTo>
                <a:lnTo>
                  <a:pt x="0" y="0"/>
                </a:lnTo>
                <a:lnTo>
                  <a:pt x="0" y="4570705"/>
                </a:lnTo>
                <a:lnTo>
                  <a:pt x="13443249" y="4570705"/>
                </a:lnTo>
                <a:lnTo>
                  <a:pt x="134432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36354"/>
            <a:ext cx="20973813" cy="734301"/>
            <a:chOff x="0" y="0"/>
            <a:chExt cx="11607985" cy="406400"/>
          </a:xfrm>
        </p:grpSpPr>
        <p:sp>
          <p:nvSpPr>
            <p:cNvPr name="Freeform 5" id="5"/>
            <p:cNvSpPr/>
            <p:nvPr/>
          </p:nvSpPr>
          <p:spPr>
            <a:xfrm flipH="false" flipV="false" rot="0">
              <a:off x="203200" y="-326"/>
              <a:ext cx="11201585" cy="407051"/>
            </a:xfrm>
            <a:custGeom>
              <a:avLst/>
              <a:gdLst/>
              <a:ahLst/>
              <a:cxnLst/>
              <a:rect r="r" b="b" t="t" l="l"/>
              <a:pathLst>
                <a:path h="407051" w="11201585">
                  <a:moveTo>
                    <a:pt x="11201585" y="326"/>
                  </a:moveTo>
                  <a:cubicBezTo>
                    <a:pt x="11128773" y="0"/>
                    <a:pt x="11061351" y="38659"/>
                    <a:pt x="11024850" y="101663"/>
                  </a:cubicBezTo>
                  <a:cubicBezTo>
                    <a:pt x="10988349" y="164667"/>
                    <a:pt x="10988349" y="242385"/>
                    <a:pt x="11024850" y="305389"/>
                  </a:cubicBezTo>
                  <a:cubicBezTo>
                    <a:pt x="11061351" y="368393"/>
                    <a:pt x="11128773" y="407052"/>
                    <a:pt x="1120158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2F60"/>
            </a:solidFill>
          </p:spPr>
        </p:sp>
        <p:sp>
          <p:nvSpPr>
            <p:cNvPr name="TextBox 6" id="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37882" y="10036354"/>
            <a:ext cx="14412237" cy="734301"/>
            <a:chOff x="0" y="0"/>
            <a:chExt cx="7976472" cy="406400"/>
          </a:xfrm>
        </p:grpSpPr>
        <p:sp>
          <p:nvSpPr>
            <p:cNvPr name="Freeform 8" id="8"/>
            <p:cNvSpPr/>
            <p:nvPr/>
          </p:nvSpPr>
          <p:spPr>
            <a:xfrm flipH="false" flipV="false" rot="0">
              <a:off x="203200" y="-326"/>
              <a:ext cx="7570072" cy="407051"/>
            </a:xfrm>
            <a:custGeom>
              <a:avLst/>
              <a:gdLst/>
              <a:ahLst/>
              <a:cxnLst/>
              <a:rect r="r" b="b" t="t" l="l"/>
              <a:pathLst>
                <a:path h="407051" w="7570072">
                  <a:moveTo>
                    <a:pt x="7570072" y="326"/>
                  </a:moveTo>
                  <a:cubicBezTo>
                    <a:pt x="7497259" y="0"/>
                    <a:pt x="7429838" y="38659"/>
                    <a:pt x="7393337" y="101663"/>
                  </a:cubicBezTo>
                  <a:cubicBezTo>
                    <a:pt x="7356836" y="164667"/>
                    <a:pt x="7356836" y="242385"/>
                    <a:pt x="7393337" y="305389"/>
                  </a:cubicBezTo>
                  <a:cubicBezTo>
                    <a:pt x="7429838" y="368393"/>
                    <a:pt x="7497259" y="407052"/>
                    <a:pt x="75700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296BD"/>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66787" y="10036354"/>
            <a:ext cx="9554425" cy="734301"/>
            <a:chOff x="0" y="0"/>
            <a:chExt cx="5287909" cy="406400"/>
          </a:xfrm>
        </p:grpSpPr>
        <p:sp>
          <p:nvSpPr>
            <p:cNvPr name="Freeform 11" id="11"/>
            <p:cNvSpPr/>
            <p:nvPr/>
          </p:nvSpPr>
          <p:spPr>
            <a:xfrm flipH="false" flipV="false" rot="0">
              <a:off x="203200" y="-326"/>
              <a:ext cx="4881509" cy="407051"/>
            </a:xfrm>
            <a:custGeom>
              <a:avLst/>
              <a:gdLst/>
              <a:ahLst/>
              <a:cxnLst/>
              <a:rect r="r" b="b" t="t" l="l"/>
              <a:pathLst>
                <a:path h="407051" w="4881509">
                  <a:moveTo>
                    <a:pt x="4881509" y="326"/>
                  </a:moveTo>
                  <a:cubicBezTo>
                    <a:pt x="4808696" y="0"/>
                    <a:pt x="4741275" y="38659"/>
                    <a:pt x="4704774" y="101663"/>
                  </a:cubicBezTo>
                  <a:cubicBezTo>
                    <a:pt x="4668274" y="164667"/>
                    <a:pt x="4668274" y="242385"/>
                    <a:pt x="4704774" y="305389"/>
                  </a:cubicBezTo>
                  <a:cubicBezTo>
                    <a:pt x="4741275" y="368393"/>
                    <a:pt x="4808696" y="407052"/>
                    <a:pt x="488150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BC00"/>
            </a:solidFill>
          </p:spPr>
        </p:sp>
        <p:sp>
          <p:nvSpPr>
            <p:cNvPr name="TextBox 12" id="1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7593214" y="0"/>
            <a:ext cx="3652548" cy="1023062"/>
          </a:xfrm>
          <a:custGeom>
            <a:avLst/>
            <a:gdLst/>
            <a:ahLst/>
            <a:cxnLst/>
            <a:rect r="r" b="b" t="t" l="l"/>
            <a:pathLst>
              <a:path h="1023062" w="3652548">
                <a:moveTo>
                  <a:pt x="0" y="0"/>
                </a:moveTo>
                <a:lnTo>
                  <a:pt x="3652549" y="0"/>
                </a:lnTo>
                <a:lnTo>
                  <a:pt x="3652549" y="1023062"/>
                </a:lnTo>
                <a:lnTo>
                  <a:pt x="0" y="1023062"/>
                </a:lnTo>
                <a:lnTo>
                  <a:pt x="0" y="0"/>
                </a:lnTo>
                <a:close/>
              </a:path>
            </a:pathLst>
          </a:custGeom>
          <a:blipFill>
            <a:blip r:embed="rId4"/>
            <a:stretch>
              <a:fillRect l="0" t="-5804" r="0" b="-5804"/>
            </a:stretch>
          </a:blipFill>
        </p:spPr>
      </p:sp>
      <p:sp>
        <p:nvSpPr>
          <p:cNvPr name="Freeform 14" id="14"/>
          <p:cNvSpPr/>
          <p:nvPr/>
        </p:nvSpPr>
        <p:spPr>
          <a:xfrm flipH="false" flipV="false" rot="0">
            <a:off x="2960199" y="2296652"/>
            <a:ext cx="12918579" cy="4208063"/>
          </a:xfrm>
          <a:custGeom>
            <a:avLst/>
            <a:gdLst/>
            <a:ahLst/>
            <a:cxnLst/>
            <a:rect r="r" b="b" t="t" l="l"/>
            <a:pathLst>
              <a:path h="4208063" w="12918579">
                <a:moveTo>
                  <a:pt x="0" y="0"/>
                </a:moveTo>
                <a:lnTo>
                  <a:pt x="12918579" y="0"/>
                </a:lnTo>
                <a:lnTo>
                  <a:pt x="12918579" y="4208063"/>
                </a:lnTo>
                <a:lnTo>
                  <a:pt x="0" y="4208063"/>
                </a:lnTo>
                <a:lnTo>
                  <a:pt x="0" y="0"/>
                </a:lnTo>
                <a:close/>
              </a:path>
            </a:pathLst>
          </a:custGeom>
          <a:blipFill>
            <a:blip r:embed="rId5"/>
            <a:stretch>
              <a:fillRect l="0" t="0" r="0" b="0"/>
            </a:stretch>
          </a:blipFill>
        </p:spPr>
      </p:sp>
      <p:sp>
        <p:nvSpPr>
          <p:cNvPr name="TextBox 15" id="15"/>
          <p:cNvSpPr txBox="true"/>
          <p:nvPr/>
        </p:nvSpPr>
        <p:spPr>
          <a:xfrm rot="0">
            <a:off x="4172497" y="1337802"/>
            <a:ext cx="10493982" cy="625475"/>
          </a:xfrm>
          <a:prstGeom prst="rect">
            <a:avLst/>
          </a:prstGeom>
        </p:spPr>
        <p:txBody>
          <a:bodyPr anchor="t" rtlCol="false" tIns="0" lIns="0" bIns="0" rIns="0">
            <a:spAutoFit/>
          </a:bodyPr>
          <a:lstStyle/>
          <a:p>
            <a:pPr algn="ctr">
              <a:lnSpc>
                <a:spcPts val="4599"/>
              </a:lnSpc>
            </a:pPr>
            <a:r>
              <a:rPr lang="en-US" sz="3999">
                <a:solidFill>
                  <a:srgbClr val="000000"/>
                </a:solidFill>
                <a:latin typeface="Poppins Bold"/>
              </a:rPr>
              <a:t>Sequences</a:t>
            </a:r>
          </a:p>
        </p:txBody>
      </p:sp>
      <p:sp>
        <p:nvSpPr>
          <p:cNvPr name="TextBox 16" id="16"/>
          <p:cNvSpPr txBox="true"/>
          <p:nvPr/>
        </p:nvSpPr>
        <p:spPr>
          <a:xfrm rot="0">
            <a:off x="2960199" y="6756454"/>
            <a:ext cx="12618518" cy="3199612"/>
          </a:xfrm>
          <a:prstGeom prst="rect">
            <a:avLst/>
          </a:prstGeom>
        </p:spPr>
        <p:txBody>
          <a:bodyPr anchor="t" rtlCol="false" tIns="0" lIns="0" bIns="0" rIns="0">
            <a:spAutoFit/>
          </a:bodyPr>
          <a:lstStyle/>
          <a:p>
            <a:pPr>
              <a:lnSpc>
                <a:spcPts val="2143"/>
              </a:lnSpc>
            </a:pPr>
            <a:r>
              <a:rPr lang="en-US" sz="1531">
                <a:solidFill>
                  <a:srgbClr val="000000"/>
                </a:solidFill>
                <a:latin typeface="Poppins"/>
              </a:rPr>
              <a:t>CREATE TABLE pelanggan (</a:t>
            </a:r>
          </a:p>
          <a:p>
            <a:pPr>
              <a:lnSpc>
                <a:spcPts val="2143"/>
              </a:lnSpc>
            </a:pPr>
            <a:r>
              <a:rPr lang="en-US" sz="1531">
                <a:solidFill>
                  <a:srgbClr val="000000"/>
                </a:solidFill>
                <a:latin typeface="Poppins"/>
              </a:rPr>
              <a:t> id_pelanggan VARCHAR2(50 CHAR) NOT NULL,</a:t>
            </a:r>
          </a:p>
          <a:p>
            <a:pPr>
              <a:lnSpc>
                <a:spcPts val="2143"/>
              </a:lnSpc>
            </a:pPr>
            <a:r>
              <a:rPr lang="en-US" sz="1531">
                <a:solidFill>
                  <a:srgbClr val="000000"/>
                </a:solidFill>
                <a:latin typeface="Poppins"/>
              </a:rPr>
              <a:t> nama_pelanggan VARCHAR2(10 CHAR) NOT NULL,</a:t>
            </a:r>
          </a:p>
          <a:p>
            <a:pPr>
              <a:lnSpc>
                <a:spcPts val="2143"/>
              </a:lnSpc>
            </a:pPr>
            <a:r>
              <a:rPr lang="en-US" sz="1531">
                <a:solidFill>
                  <a:srgbClr val="000000"/>
                </a:solidFill>
                <a:latin typeface="Poppins"/>
              </a:rPr>
              <a:t> telp_pelanggan NUMBER(12) NOT NULL</a:t>
            </a:r>
          </a:p>
          <a:p>
            <a:pPr>
              <a:lnSpc>
                <a:spcPts val="2143"/>
              </a:lnSpc>
            </a:pPr>
            <a:r>
              <a:rPr lang="en-US" sz="1531">
                <a:solidFill>
                  <a:srgbClr val="000000"/>
                </a:solidFill>
                <a:latin typeface="Poppins"/>
              </a:rPr>
              <a:t>);</a:t>
            </a:r>
          </a:p>
          <a:p>
            <a:pPr>
              <a:lnSpc>
                <a:spcPts val="2143"/>
              </a:lnSpc>
            </a:pPr>
          </a:p>
          <a:p>
            <a:pPr>
              <a:lnSpc>
                <a:spcPts val="2143"/>
              </a:lnSpc>
            </a:pPr>
            <a:r>
              <a:rPr lang="en-US" sz="1531">
                <a:solidFill>
                  <a:srgbClr val="000000"/>
                </a:solidFill>
                <a:latin typeface="Poppins"/>
              </a:rPr>
              <a:t>CREATE SEQUENCE seq_pelanggan</a:t>
            </a:r>
          </a:p>
          <a:p>
            <a:pPr>
              <a:lnSpc>
                <a:spcPts val="2143"/>
              </a:lnSpc>
            </a:pPr>
            <a:r>
              <a:rPr lang="en-US" sz="1531">
                <a:solidFill>
                  <a:srgbClr val="000000"/>
                </a:solidFill>
                <a:latin typeface="Poppins"/>
              </a:rPr>
              <a:t>    START WITH 1</a:t>
            </a:r>
          </a:p>
          <a:p>
            <a:pPr>
              <a:lnSpc>
                <a:spcPts val="2143"/>
              </a:lnSpc>
            </a:pPr>
            <a:r>
              <a:rPr lang="en-US" sz="1531">
                <a:solidFill>
                  <a:srgbClr val="000000"/>
                </a:solidFill>
                <a:latin typeface="Poppins"/>
              </a:rPr>
              <a:t>    INCREMENT BY 1</a:t>
            </a:r>
          </a:p>
          <a:p>
            <a:pPr>
              <a:lnSpc>
                <a:spcPts val="2143"/>
              </a:lnSpc>
            </a:pPr>
            <a:r>
              <a:rPr lang="en-US" sz="1531">
                <a:solidFill>
                  <a:srgbClr val="000000"/>
                </a:solidFill>
                <a:latin typeface="Poppins"/>
              </a:rPr>
              <a:t>    NOCACHE</a:t>
            </a:r>
          </a:p>
          <a:p>
            <a:pPr>
              <a:lnSpc>
                <a:spcPts val="2143"/>
              </a:lnSpc>
            </a:pPr>
            <a:r>
              <a:rPr lang="en-US" sz="1531">
                <a:solidFill>
                  <a:srgbClr val="000000"/>
                </a:solidFill>
                <a:latin typeface="Poppins"/>
              </a:rPr>
              <a:t>    NOCYCLE;</a:t>
            </a:r>
          </a:p>
          <a:p>
            <a:pPr>
              <a:lnSpc>
                <a:spcPts val="2143"/>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73656">
            <a:off x="6451187" y="-4465996"/>
            <a:ext cx="13443249" cy="4570705"/>
          </a:xfrm>
          <a:custGeom>
            <a:avLst/>
            <a:gdLst/>
            <a:ahLst/>
            <a:cxnLst/>
            <a:rect r="r" b="b" t="t" l="l"/>
            <a:pathLst>
              <a:path h="4570705" w="13443249">
                <a:moveTo>
                  <a:pt x="0" y="0"/>
                </a:moveTo>
                <a:lnTo>
                  <a:pt x="13443249" y="0"/>
                </a:lnTo>
                <a:lnTo>
                  <a:pt x="13443249" y="4570705"/>
                </a:lnTo>
                <a:lnTo>
                  <a:pt x="0" y="4570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65030">
            <a:off x="-1608009" y="-4431479"/>
            <a:ext cx="13443249" cy="4570705"/>
          </a:xfrm>
          <a:custGeom>
            <a:avLst/>
            <a:gdLst/>
            <a:ahLst/>
            <a:cxnLst/>
            <a:rect r="r" b="b" t="t" l="l"/>
            <a:pathLst>
              <a:path h="4570705" w="13443249">
                <a:moveTo>
                  <a:pt x="13443249" y="0"/>
                </a:moveTo>
                <a:lnTo>
                  <a:pt x="0" y="0"/>
                </a:lnTo>
                <a:lnTo>
                  <a:pt x="0" y="4570705"/>
                </a:lnTo>
                <a:lnTo>
                  <a:pt x="13443249" y="4570705"/>
                </a:lnTo>
                <a:lnTo>
                  <a:pt x="134432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36354"/>
            <a:ext cx="20973813" cy="734301"/>
            <a:chOff x="0" y="0"/>
            <a:chExt cx="11607985" cy="406400"/>
          </a:xfrm>
        </p:grpSpPr>
        <p:sp>
          <p:nvSpPr>
            <p:cNvPr name="Freeform 5" id="5"/>
            <p:cNvSpPr/>
            <p:nvPr/>
          </p:nvSpPr>
          <p:spPr>
            <a:xfrm flipH="false" flipV="false" rot="0">
              <a:off x="203200" y="-326"/>
              <a:ext cx="11201585" cy="407051"/>
            </a:xfrm>
            <a:custGeom>
              <a:avLst/>
              <a:gdLst/>
              <a:ahLst/>
              <a:cxnLst/>
              <a:rect r="r" b="b" t="t" l="l"/>
              <a:pathLst>
                <a:path h="407051" w="11201585">
                  <a:moveTo>
                    <a:pt x="11201585" y="326"/>
                  </a:moveTo>
                  <a:cubicBezTo>
                    <a:pt x="11128773" y="0"/>
                    <a:pt x="11061351" y="38659"/>
                    <a:pt x="11024850" y="101663"/>
                  </a:cubicBezTo>
                  <a:cubicBezTo>
                    <a:pt x="10988349" y="164667"/>
                    <a:pt x="10988349" y="242385"/>
                    <a:pt x="11024850" y="305389"/>
                  </a:cubicBezTo>
                  <a:cubicBezTo>
                    <a:pt x="11061351" y="368393"/>
                    <a:pt x="11128773" y="407052"/>
                    <a:pt x="1120158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2F60"/>
            </a:solidFill>
          </p:spPr>
        </p:sp>
        <p:sp>
          <p:nvSpPr>
            <p:cNvPr name="TextBox 6" id="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37882" y="10036354"/>
            <a:ext cx="14412237" cy="734301"/>
            <a:chOff x="0" y="0"/>
            <a:chExt cx="7976472" cy="406400"/>
          </a:xfrm>
        </p:grpSpPr>
        <p:sp>
          <p:nvSpPr>
            <p:cNvPr name="Freeform 8" id="8"/>
            <p:cNvSpPr/>
            <p:nvPr/>
          </p:nvSpPr>
          <p:spPr>
            <a:xfrm flipH="false" flipV="false" rot="0">
              <a:off x="203200" y="-326"/>
              <a:ext cx="7570072" cy="407051"/>
            </a:xfrm>
            <a:custGeom>
              <a:avLst/>
              <a:gdLst/>
              <a:ahLst/>
              <a:cxnLst/>
              <a:rect r="r" b="b" t="t" l="l"/>
              <a:pathLst>
                <a:path h="407051" w="7570072">
                  <a:moveTo>
                    <a:pt x="7570072" y="326"/>
                  </a:moveTo>
                  <a:cubicBezTo>
                    <a:pt x="7497259" y="0"/>
                    <a:pt x="7429838" y="38659"/>
                    <a:pt x="7393337" y="101663"/>
                  </a:cubicBezTo>
                  <a:cubicBezTo>
                    <a:pt x="7356836" y="164667"/>
                    <a:pt x="7356836" y="242385"/>
                    <a:pt x="7393337" y="305389"/>
                  </a:cubicBezTo>
                  <a:cubicBezTo>
                    <a:pt x="7429838" y="368393"/>
                    <a:pt x="7497259" y="407052"/>
                    <a:pt x="75700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296BD"/>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66787" y="10036354"/>
            <a:ext cx="9554425" cy="734301"/>
            <a:chOff x="0" y="0"/>
            <a:chExt cx="5287909" cy="406400"/>
          </a:xfrm>
        </p:grpSpPr>
        <p:sp>
          <p:nvSpPr>
            <p:cNvPr name="Freeform 11" id="11"/>
            <p:cNvSpPr/>
            <p:nvPr/>
          </p:nvSpPr>
          <p:spPr>
            <a:xfrm flipH="false" flipV="false" rot="0">
              <a:off x="203200" y="-326"/>
              <a:ext cx="4881509" cy="407051"/>
            </a:xfrm>
            <a:custGeom>
              <a:avLst/>
              <a:gdLst/>
              <a:ahLst/>
              <a:cxnLst/>
              <a:rect r="r" b="b" t="t" l="l"/>
              <a:pathLst>
                <a:path h="407051" w="4881509">
                  <a:moveTo>
                    <a:pt x="4881509" y="326"/>
                  </a:moveTo>
                  <a:cubicBezTo>
                    <a:pt x="4808696" y="0"/>
                    <a:pt x="4741275" y="38659"/>
                    <a:pt x="4704774" y="101663"/>
                  </a:cubicBezTo>
                  <a:cubicBezTo>
                    <a:pt x="4668274" y="164667"/>
                    <a:pt x="4668274" y="242385"/>
                    <a:pt x="4704774" y="305389"/>
                  </a:cubicBezTo>
                  <a:cubicBezTo>
                    <a:pt x="4741275" y="368393"/>
                    <a:pt x="4808696" y="407052"/>
                    <a:pt x="488150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BC00"/>
            </a:solidFill>
          </p:spPr>
        </p:sp>
        <p:sp>
          <p:nvSpPr>
            <p:cNvPr name="TextBox 12" id="1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7593214" y="0"/>
            <a:ext cx="3652548" cy="1023062"/>
          </a:xfrm>
          <a:custGeom>
            <a:avLst/>
            <a:gdLst/>
            <a:ahLst/>
            <a:cxnLst/>
            <a:rect r="r" b="b" t="t" l="l"/>
            <a:pathLst>
              <a:path h="1023062" w="3652548">
                <a:moveTo>
                  <a:pt x="0" y="0"/>
                </a:moveTo>
                <a:lnTo>
                  <a:pt x="3652549" y="0"/>
                </a:lnTo>
                <a:lnTo>
                  <a:pt x="3652549" y="1023062"/>
                </a:lnTo>
                <a:lnTo>
                  <a:pt x="0" y="1023062"/>
                </a:lnTo>
                <a:lnTo>
                  <a:pt x="0" y="0"/>
                </a:lnTo>
                <a:close/>
              </a:path>
            </a:pathLst>
          </a:custGeom>
          <a:blipFill>
            <a:blip r:embed="rId4"/>
            <a:stretch>
              <a:fillRect l="0" t="-5804" r="0" b="-5804"/>
            </a:stretch>
          </a:blipFill>
        </p:spPr>
      </p:sp>
      <p:sp>
        <p:nvSpPr>
          <p:cNvPr name="Freeform 14" id="14"/>
          <p:cNvSpPr/>
          <p:nvPr/>
        </p:nvSpPr>
        <p:spPr>
          <a:xfrm flipH="false" flipV="false" rot="0">
            <a:off x="3717975" y="2029952"/>
            <a:ext cx="11403026" cy="4653047"/>
          </a:xfrm>
          <a:custGeom>
            <a:avLst/>
            <a:gdLst/>
            <a:ahLst/>
            <a:cxnLst/>
            <a:rect r="r" b="b" t="t" l="l"/>
            <a:pathLst>
              <a:path h="4653047" w="11403026">
                <a:moveTo>
                  <a:pt x="0" y="0"/>
                </a:moveTo>
                <a:lnTo>
                  <a:pt x="11403026" y="0"/>
                </a:lnTo>
                <a:lnTo>
                  <a:pt x="11403026" y="4653047"/>
                </a:lnTo>
                <a:lnTo>
                  <a:pt x="0" y="4653047"/>
                </a:lnTo>
                <a:lnTo>
                  <a:pt x="0" y="0"/>
                </a:lnTo>
                <a:close/>
              </a:path>
            </a:pathLst>
          </a:custGeom>
          <a:blipFill>
            <a:blip r:embed="rId5"/>
            <a:stretch>
              <a:fillRect l="0" t="0" r="0" b="0"/>
            </a:stretch>
          </a:blipFill>
        </p:spPr>
      </p:sp>
      <p:sp>
        <p:nvSpPr>
          <p:cNvPr name="TextBox 15" id="15"/>
          <p:cNvSpPr txBox="true"/>
          <p:nvPr/>
        </p:nvSpPr>
        <p:spPr>
          <a:xfrm rot="0">
            <a:off x="4172497" y="1337802"/>
            <a:ext cx="10493982" cy="625475"/>
          </a:xfrm>
          <a:prstGeom prst="rect">
            <a:avLst/>
          </a:prstGeom>
        </p:spPr>
        <p:txBody>
          <a:bodyPr anchor="t" rtlCol="false" tIns="0" lIns="0" bIns="0" rIns="0">
            <a:spAutoFit/>
          </a:bodyPr>
          <a:lstStyle/>
          <a:p>
            <a:pPr algn="ctr">
              <a:lnSpc>
                <a:spcPts val="4599"/>
              </a:lnSpc>
            </a:pPr>
            <a:r>
              <a:rPr lang="en-US" sz="3999">
                <a:solidFill>
                  <a:srgbClr val="000000"/>
                </a:solidFill>
                <a:latin typeface="Poppins Bold"/>
              </a:rPr>
              <a:t>Views</a:t>
            </a:r>
          </a:p>
        </p:txBody>
      </p:sp>
      <p:sp>
        <p:nvSpPr>
          <p:cNvPr name="TextBox 16" id="16"/>
          <p:cNvSpPr txBox="true"/>
          <p:nvPr/>
        </p:nvSpPr>
        <p:spPr>
          <a:xfrm rot="0">
            <a:off x="4172497" y="7016136"/>
            <a:ext cx="12618518" cy="2715656"/>
          </a:xfrm>
          <a:prstGeom prst="rect">
            <a:avLst/>
          </a:prstGeom>
        </p:spPr>
        <p:txBody>
          <a:bodyPr anchor="t" rtlCol="false" tIns="0" lIns="0" bIns="0" rIns="0">
            <a:spAutoFit/>
          </a:bodyPr>
          <a:lstStyle/>
          <a:p>
            <a:pPr>
              <a:lnSpc>
                <a:spcPts val="3123"/>
              </a:lnSpc>
            </a:pPr>
            <a:r>
              <a:rPr lang="en-US" sz="2231">
                <a:solidFill>
                  <a:srgbClr val="000000"/>
                </a:solidFill>
                <a:latin typeface="Poppins"/>
              </a:rPr>
              <a:t>/View untuk menampilkan data struk dan informasi pelanggan/</a:t>
            </a:r>
          </a:p>
          <a:p>
            <a:pPr>
              <a:lnSpc>
                <a:spcPts val="3123"/>
              </a:lnSpc>
            </a:pPr>
            <a:r>
              <a:rPr lang="en-US" sz="2231">
                <a:solidFill>
                  <a:srgbClr val="000000"/>
                </a:solidFill>
                <a:latin typeface="Poppins"/>
              </a:rPr>
              <a:t>CREATE VIEW view_struk_pelanggan AS</a:t>
            </a:r>
          </a:p>
          <a:p>
            <a:pPr>
              <a:lnSpc>
                <a:spcPts val="3123"/>
              </a:lnSpc>
            </a:pPr>
            <a:r>
              <a:rPr lang="en-US" sz="2231">
                <a:solidFill>
                  <a:srgbClr val="000000"/>
                </a:solidFill>
                <a:latin typeface="Poppins"/>
              </a:rPr>
              <a:t>SELECT s.id_struk, s.id_kasir, s.tanggal, s.waktu, s.total_pembayaran,</a:t>
            </a:r>
          </a:p>
          <a:p>
            <a:pPr>
              <a:lnSpc>
                <a:spcPts val="3123"/>
              </a:lnSpc>
            </a:pPr>
            <a:r>
              <a:rPr lang="en-US" sz="2231">
                <a:solidFill>
                  <a:srgbClr val="000000"/>
                </a:solidFill>
                <a:latin typeface="Poppins"/>
              </a:rPr>
              <a:t>       p.nama_pelanggan, p.telp_pelanggan</a:t>
            </a:r>
          </a:p>
          <a:p>
            <a:pPr>
              <a:lnSpc>
                <a:spcPts val="3123"/>
              </a:lnSpc>
            </a:pPr>
            <a:r>
              <a:rPr lang="en-US" sz="2231">
                <a:solidFill>
                  <a:srgbClr val="000000"/>
                </a:solidFill>
                <a:latin typeface="Poppins"/>
              </a:rPr>
              <a:t>FROM struk s</a:t>
            </a:r>
          </a:p>
          <a:p>
            <a:pPr>
              <a:lnSpc>
                <a:spcPts val="3123"/>
              </a:lnSpc>
            </a:pPr>
            <a:r>
              <a:rPr lang="en-US" sz="2231">
                <a:solidFill>
                  <a:srgbClr val="000000"/>
                </a:solidFill>
                <a:latin typeface="Poppins"/>
              </a:rPr>
              <a:t>JOIN pelanggan p ON s.id_pelanggan = p.id_pelanggan;</a:t>
            </a:r>
          </a:p>
          <a:p>
            <a:pPr>
              <a:lnSpc>
                <a:spcPts val="3123"/>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73656">
            <a:off x="6451187" y="-4465996"/>
            <a:ext cx="13443249" cy="4570705"/>
          </a:xfrm>
          <a:custGeom>
            <a:avLst/>
            <a:gdLst/>
            <a:ahLst/>
            <a:cxnLst/>
            <a:rect r="r" b="b" t="t" l="l"/>
            <a:pathLst>
              <a:path h="4570705" w="13443249">
                <a:moveTo>
                  <a:pt x="0" y="0"/>
                </a:moveTo>
                <a:lnTo>
                  <a:pt x="13443249" y="0"/>
                </a:lnTo>
                <a:lnTo>
                  <a:pt x="13443249" y="4570705"/>
                </a:lnTo>
                <a:lnTo>
                  <a:pt x="0" y="4570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65030">
            <a:off x="-1608009" y="-4431479"/>
            <a:ext cx="13443249" cy="4570705"/>
          </a:xfrm>
          <a:custGeom>
            <a:avLst/>
            <a:gdLst/>
            <a:ahLst/>
            <a:cxnLst/>
            <a:rect r="r" b="b" t="t" l="l"/>
            <a:pathLst>
              <a:path h="4570705" w="13443249">
                <a:moveTo>
                  <a:pt x="13443249" y="0"/>
                </a:moveTo>
                <a:lnTo>
                  <a:pt x="0" y="0"/>
                </a:lnTo>
                <a:lnTo>
                  <a:pt x="0" y="4570705"/>
                </a:lnTo>
                <a:lnTo>
                  <a:pt x="13443249" y="4570705"/>
                </a:lnTo>
                <a:lnTo>
                  <a:pt x="134432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36354"/>
            <a:ext cx="20973813" cy="734301"/>
            <a:chOff x="0" y="0"/>
            <a:chExt cx="11607985" cy="406400"/>
          </a:xfrm>
        </p:grpSpPr>
        <p:sp>
          <p:nvSpPr>
            <p:cNvPr name="Freeform 5" id="5"/>
            <p:cNvSpPr/>
            <p:nvPr/>
          </p:nvSpPr>
          <p:spPr>
            <a:xfrm flipH="false" flipV="false" rot="0">
              <a:off x="203200" y="-326"/>
              <a:ext cx="11201585" cy="407051"/>
            </a:xfrm>
            <a:custGeom>
              <a:avLst/>
              <a:gdLst/>
              <a:ahLst/>
              <a:cxnLst/>
              <a:rect r="r" b="b" t="t" l="l"/>
              <a:pathLst>
                <a:path h="407051" w="11201585">
                  <a:moveTo>
                    <a:pt x="11201585" y="326"/>
                  </a:moveTo>
                  <a:cubicBezTo>
                    <a:pt x="11128773" y="0"/>
                    <a:pt x="11061351" y="38659"/>
                    <a:pt x="11024850" y="101663"/>
                  </a:cubicBezTo>
                  <a:cubicBezTo>
                    <a:pt x="10988349" y="164667"/>
                    <a:pt x="10988349" y="242385"/>
                    <a:pt x="11024850" y="305389"/>
                  </a:cubicBezTo>
                  <a:cubicBezTo>
                    <a:pt x="11061351" y="368393"/>
                    <a:pt x="11128773" y="407052"/>
                    <a:pt x="1120158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2F60"/>
            </a:solidFill>
          </p:spPr>
        </p:sp>
        <p:sp>
          <p:nvSpPr>
            <p:cNvPr name="TextBox 6" id="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37882" y="10036354"/>
            <a:ext cx="14412237" cy="734301"/>
            <a:chOff x="0" y="0"/>
            <a:chExt cx="7976472" cy="406400"/>
          </a:xfrm>
        </p:grpSpPr>
        <p:sp>
          <p:nvSpPr>
            <p:cNvPr name="Freeform 8" id="8"/>
            <p:cNvSpPr/>
            <p:nvPr/>
          </p:nvSpPr>
          <p:spPr>
            <a:xfrm flipH="false" flipV="false" rot="0">
              <a:off x="203200" y="-326"/>
              <a:ext cx="7570072" cy="407051"/>
            </a:xfrm>
            <a:custGeom>
              <a:avLst/>
              <a:gdLst/>
              <a:ahLst/>
              <a:cxnLst/>
              <a:rect r="r" b="b" t="t" l="l"/>
              <a:pathLst>
                <a:path h="407051" w="7570072">
                  <a:moveTo>
                    <a:pt x="7570072" y="326"/>
                  </a:moveTo>
                  <a:cubicBezTo>
                    <a:pt x="7497259" y="0"/>
                    <a:pt x="7429838" y="38659"/>
                    <a:pt x="7393337" y="101663"/>
                  </a:cubicBezTo>
                  <a:cubicBezTo>
                    <a:pt x="7356836" y="164667"/>
                    <a:pt x="7356836" y="242385"/>
                    <a:pt x="7393337" y="305389"/>
                  </a:cubicBezTo>
                  <a:cubicBezTo>
                    <a:pt x="7429838" y="368393"/>
                    <a:pt x="7497259" y="407052"/>
                    <a:pt x="75700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296BD"/>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66787" y="10036354"/>
            <a:ext cx="9554425" cy="734301"/>
            <a:chOff x="0" y="0"/>
            <a:chExt cx="5287909" cy="406400"/>
          </a:xfrm>
        </p:grpSpPr>
        <p:sp>
          <p:nvSpPr>
            <p:cNvPr name="Freeform 11" id="11"/>
            <p:cNvSpPr/>
            <p:nvPr/>
          </p:nvSpPr>
          <p:spPr>
            <a:xfrm flipH="false" flipV="false" rot="0">
              <a:off x="203200" y="-326"/>
              <a:ext cx="4881509" cy="407051"/>
            </a:xfrm>
            <a:custGeom>
              <a:avLst/>
              <a:gdLst/>
              <a:ahLst/>
              <a:cxnLst/>
              <a:rect r="r" b="b" t="t" l="l"/>
              <a:pathLst>
                <a:path h="407051" w="4881509">
                  <a:moveTo>
                    <a:pt x="4881509" y="326"/>
                  </a:moveTo>
                  <a:cubicBezTo>
                    <a:pt x="4808696" y="0"/>
                    <a:pt x="4741275" y="38659"/>
                    <a:pt x="4704774" y="101663"/>
                  </a:cubicBezTo>
                  <a:cubicBezTo>
                    <a:pt x="4668274" y="164667"/>
                    <a:pt x="4668274" y="242385"/>
                    <a:pt x="4704774" y="305389"/>
                  </a:cubicBezTo>
                  <a:cubicBezTo>
                    <a:pt x="4741275" y="368393"/>
                    <a:pt x="4808696" y="407052"/>
                    <a:pt x="488150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BC00"/>
            </a:solidFill>
          </p:spPr>
        </p:sp>
        <p:sp>
          <p:nvSpPr>
            <p:cNvPr name="TextBox 12" id="1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7593214" y="0"/>
            <a:ext cx="3652548" cy="1023062"/>
          </a:xfrm>
          <a:custGeom>
            <a:avLst/>
            <a:gdLst/>
            <a:ahLst/>
            <a:cxnLst/>
            <a:rect r="r" b="b" t="t" l="l"/>
            <a:pathLst>
              <a:path h="1023062" w="3652548">
                <a:moveTo>
                  <a:pt x="0" y="0"/>
                </a:moveTo>
                <a:lnTo>
                  <a:pt x="3652549" y="0"/>
                </a:lnTo>
                <a:lnTo>
                  <a:pt x="3652549" y="1023062"/>
                </a:lnTo>
                <a:lnTo>
                  <a:pt x="0" y="1023062"/>
                </a:lnTo>
                <a:lnTo>
                  <a:pt x="0" y="0"/>
                </a:lnTo>
                <a:close/>
              </a:path>
            </a:pathLst>
          </a:custGeom>
          <a:blipFill>
            <a:blip r:embed="rId4"/>
            <a:stretch>
              <a:fillRect l="0" t="-5804" r="0" b="-5804"/>
            </a:stretch>
          </a:blipFill>
        </p:spPr>
      </p:sp>
      <p:sp>
        <p:nvSpPr>
          <p:cNvPr name="Freeform 14" id="14"/>
          <p:cNvSpPr/>
          <p:nvPr/>
        </p:nvSpPr>
        <p:spPr>
          <a:xfrm flipH="false" flipV="false" rot="0">
            <a:off x="3429374" y="2296652"/>
            <a:ext cx="12913678" cy="3330324"/>
          </a:xfrm>
          <a:custGeom>
            <a:avLst/>
            <a:gdLst/>
            <a:ahLst/>
            <a:cxnLst/>
            <a:rect r="r" b="b" t="t" l="l"/>
            <a:pathLst>
              <a:path h="3330324" w="12913678">
                <a:moveTo>
                  <a:pt x="0" y="0"/>
                </a:moveTo>
                <a:lnTo>
                  <a:pt x="12913678" y="0"/>
                </a:lnTo>
                <a:lnTo>
                  <a:pt x="12913678" y="3330324"/>
                </a:lnTo>
                <a:lnTo>
                  <a:pt x="0" y="3330324"/>
                </a:lnTo>
                <a:lnTo>
                  <a:pt x="0" y="0"/>
                </a:lnTo>
                <a:close/>
              </a:path>
            </a:pathLst>
          </a:custGeom>
          <a:blipFill>
            <a:blip r:embed="rId5"/>
            <a:stretch>
              <a:fillRect l="0" t="0" r="0" b="0"/>
            </a:stretch>
          </a:blipFill>
        </p:spPr>
      </p:sp>
      <p:sp>
        <p:nvSpPr>
          <p:cNvPr name="TextBox 15" id="15"/>
          <p:cNvSpPr txBox="true"/>
          <p:nvPr/>
        </p:nvSpPr>
        <p:spPr>
          <a:xfrm rot="0">
            <a:off x="4172497" y="1337802"/>
            <a:ext cx="10493982" cy="625475"/>
          </a:xfrm>
          <a:prstGeom prst="rect">
            <a:avLst/>
          </a:prstGeom>
        </p:spPr>
        <p:txBody>
          <a:bodyPr anchor="t" rtlCol="false" tIns="0" lIns="0" bIns="0" rIns="0">
            <a:spAutoFit/>
          </a:bodyPr>
          <a:lstStyle/>
          <a:p>
            <a:pPr algn="ctr">
              <a:lnSpc>
                <a:spcPts val="4599"/>
              </a:lnSpc>
            </a:pPr>
            <a:r>
              <a:rPr lang="en-US" sz="3999">
                <a:solidFill>
                  <a:srgbClr val="000000"/>
                </a:solidFill>
                <a:latin typeface="Poppins Bold"/>
              </a:rPr>
              <a:t>Indexes</a:t>
            </a:r>
          </a:p>
        </p:txBody>
      </p:sp>
      <p:sp>
        <p:nvSpPr>
          <p:cNvPr name="TextBox 16" id="16"/>
          <p:cNvSpPr txBox="true"/>
          <p:nvPr/>
        </p:nvSpPr>
        <p:spPr>
          <a:xfrm rot="0">
            <a:off x="3429374" y="5893676"/>
            <a:ext cx="12882875" cy="1942613"/>
          </a:xfrm>
          <a:prstGeom prst="rect">
            <a:avLst/>
          </a:prstGeom>
        </p:spPr>
        <p:txBody>
          <a:bodyPr anchor="t" rtlCol="false" tIns="0" lIns="0" bIns="0" rIns="0">
            <a:spAutoFit/>
          </a:bodyPr>
          <a:lstStyle/>
          <a:p>
            <a:pPr>
              <a:lnSpc>
                <a:spcPts val="3123"/>
              </a:lnSpc>
            </a:pPr>
            <a:r>
              <a:rPr lang="en-US" sz="2231">
                <a:solidFill>
                  <a:srgbClr val="000000"/>
                </a:solidFill>
                <a:latin typeface="Poppins"/>
              </a:rPr>
              <a:t>CREATE INDEX idx_pelanggan_nama_pelanggan ON pelanggan(nama_pelanggan);</a:t>
            </a:r>
          </a:p>
          <a:p>
            <a:pPr>
              <a:lnSpc>
                <a:spcPts val="3123"/>
              </a:lnSpc>
            </a:pPr>
            <a:r>
              <a:rPr lang="en-US" sz="2231">
                <a:solidFill>
                  <a:srgbClr val="000000"/>
                </a:solidFill>
                <a:latin typeface="Poppins"/>
              </a:rPr>
              <a:t>CREATE INDEX idx_pelayan_nama_pelayan ON pelayan(nama_pelayan);</a:t>
            </a:r>
          </a:p>
          <a:p>
            <a:pPr>
              <a:lnSpc>
                <a:spcPts val="3123"/>
              </a:lnSpc>
            </a:pPr>
            <a:r>
              <a:rPr lang="en-US" sz="2231">
                <a:solidFill>
                  <a:srgbClr val="000000"/>
                </a:solidFill>
                <a:latin typeface="Poppins"/>
              </a:rPr>
              <a:t>CREATE INDEX idx_menu_harga_menu ON menu(harga_menu);</a:t>
            </a:r>
          </a:p>
          <a:p>
            <a:pPr>
              <a:lnSpc>
                <a:spcPts val="3123"/>
              </a:lnSpc>
            </a:pPr>
            <a:r>
              <a:rPr lang="en-US" sz="2231">
                <a:solidFill>
                  <a:srgbClr val="000000"/>
                </a:solidFill>
                <a:latin typeface="Poppins"/>
              </a:rPr>
              <a:t>CREATE INDEX idx_proses_id_pesanan ON proses(id_pesanan);</a:t>
            </a:r>
          </a:p>
          <a:p>
            <a:pPr>
              <a:lnSpc>
                <a:spcPts val="3123"/>
              </a:lnSpc>
            </a:pPr>
            <a:r>
              <a:rPr lang="en-US" sz="2231">
                <a:solidFill>
                  <a:srgbClr val="000000"/>
                </a:solidFill>
                <a:latin typeface="Poppins"/>
              </a:rPr>
              <a:t>CREATE INDEX idx_pembayaran_total_pembayaran ON pembayaran(total_pembayaran);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73656">
            <a:off x="6451187" y="-4465996"/>
            <a:ext cx="13443249" cy="4570705"/>
          </a:xfrm>
          <a:custGeom>
            <a:avLst/>
            <a:gdLst/>
            <a:ahLst/>
            <a:cxnLst/>
            <a:rect r="r" b="b" t="t" l="l"/>
            <a:pathLst>
              <a:path h="4570705" w="13443249">
                <a:moveTo>
                  <a:pt x="0" y="0"/>
                </a:moveTo>
                <a:lnTo>
                  <a:pt x="13443249" y="0"/>
                </a:lnTo>
                <a:lnTo>
                  <a:pt x="13443249" y="4570705"/>
                </a:lnTo>
                <a:lnTo>
                  <a:pt x="0" y="4570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65030">
            <a:off x="-1608009" y="-4431479"/>
            <a:ext cx="13443249" cy="4570705"/>
          </a:xfrm>
          <a:custGeom>
            <a:avLst/>
            <a:gdLst/>
            <a:ahLst/>
            <a:cxnLst/>
            <a:rect r="r" b="b" t="t" l="l"/>
            <a:pathLst>
              <a:path h="4570705" w="13443249">
                <a:moveTo>
                  <a:pt x="13443249" y="0"/>
                </a:moveTo>
                <a:lnTo>
                  <a:pt x="0" y="0"/>
                </a:lnTo>
                <a:lnTo>
                  <a:pt x="0" y="4570705"/>
                </a:lnTo>
                <a:lnTo>
                  <a:pt x="13443249" y="4570705"/>
                </a:lnTo>
                <a:lnTo>
                  <a:pt x="134432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36354"/>
            <a:ext cx="20973813" cy="734301"/>
            <a:chOff x="0" y="0"/>
            <a:chExt cx="11607985" cy="406400"/>
          </a:xfrm>
        </p:grpSpPr>
        <p:sp>
          <p:nvSpPr>
            <p:cNvPr name="Freeform 5" id="5"/>
            <p:cNvSpPr/>
            <p:nvPr/>
          </p:nvSpPr>
          <p:spPr>
            <a:xfrm flipH="false" flipV="false" rot="0">
              <a:off x="203200" y="-326"/>
              <a:ext cx="11201585" cy="407051"/>
            </a:xfrm>
            <a:custGeom>
              <a:avLst/>
              <a:gdLst/>
              <a:ahLst/>
              <a:cxnLst/>
              <a:rect r="r" b="b" t="t" l="l"/>
              <a:pathLst>
                <a:path h="407051" w="11201585">
                  <a:moveTo>
                    <a:pt x="11201585" y="326"/>
                  </a:moveTo>
                  <a:cubicBezTo>
                    <a:pt x="11128773" y="0"/>
                    <a:pt x="11061351" y="38659"/>
                    <a:pt x="11024850" y="101663"/>
                  </a:cubicBezTo>
                  <a:cubicBezTo>
                    <a:pt x="10988349" y="164667"/>
                    <a:pt x="10988349" y="242385"/>
                    <a:pt x="11024850" y="305389"/>
                  </a:cubicBezTo>
                  <a:cubicBezTo>
                    <a:pt x="11061351" y="368393"/>
                    <a:pt x="11128773" y="407052"/>
                    <a:pt x="1120158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2F60"/>
            </a:solidFill>
          </p:spPr>
        </p:sp>
        <p:sp>
          <p:nvSpPr>
            <p:cNvPr name="TextBox 6" id="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37882" y="10036354"/>
            <a:ext cx="14412237" cy="734301"/>
            <a:chOff x="0" y="0"/>
            <a:chExt cx="7976472" cy="406400"/>
          </a:xfrm>
        </p:grpSpPr>
        <p:sp>
          <p:nvSpPr>
            <p:cNvPr name="Freeform 8" id="8"/>
            <p:cNvSpPr/>
            <p:nvPr/>
          </p:nvSpPr>
          <p:spPr>
            <a:xfrm flipH="false" flipV="false" rot="0">
              <a:off x="203200" y="-326"/>
              <a:ext cx="7570072" cy="407051"/>
            </a:xfrm>
            <a:custGeom>
              <a:avLst/>
              <a:gdLst/>
              <a:ahLst/>
              <a:cxnLst/>
              <a:rect r="r" b="b" t="t" l="l"/>
              <a:pathLst>
                <a:path h="407051" w="7570072">
                  <a:moveTo>
                    <a:pt x="7570072" y="326"/>
                  </a:moveTo>
                  <a:cubicBezTo>
                    <a:pt x="7497259" y="0"/>
                    <a:pt x="7429838" y="38659"/>
                    <a:pt x="7393337" y="101663"/>
                  </a:cubicBezTo>
                  <a:cubicBezTo>
                    <a:pt x="7356836" y="164667"/>
                    <a:pt x="7356836" y="242385"/>
                    <a:pt x="7393337" y="305389"/>
                  </a:cubicBezTo>
                  <a:cubicBezTo>
                    <a:pt x="7429838" y="368393"/>
                    <a:pt x="7497259" y="407052"/>
                    <a:pt x="75700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296BD"/>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66787" y="10036354"/>
            <a:ext cx="9554425" cy="734301"/>
            <a:chOff x="0" y="0"/>
            <a:chExt cx="5287909" cy="406400"/>
          </a:xfrm>
        </p:grpSpPr>
        <p:sp>
          <p:nvSpPr>
            <p:cNvPr name="Freeform 11" id="11"/>
            <p:cNvSpPr/>
            <p:nvPr/>
          </p:nvSpPr>
          <p:spPr>
            <a:xfrm flipH="false" flipV="false" rot="0">
              <a:off x="203200" y="-326"/>
              <a:ext cx="4881509" cy="407051"/>
            </a:xfrm>
            <a:custGeom>
              <a:avLst/>
              <a:gdLst/>
              <a:ahLst/>
              <a:cxnLst/>
              <a:rect r="r" b="b" t="t" l="l"/>
              <a:pathLst>
                <a:path h="407051" w="4881509">
                  <a:moveTo>
                    <a:pt x="4881509" y="326"/>
                  </a:moveTo>
                  <a:cubicBezTo>
                    <a:pt x="4808696" y="0"/>
                    <a:pt x="4741275" y="38659"/>
                    <a:pt x="4704774" y="101663"/>
                  </a:cubicBezTo>
                  <a:cubicBezTo>
                    <a:pt x="4668274" y="164667"/>
                    <a:pt x="4668274" y="242385"/>
                    <a:pt x="4704774" y="305389"/>
                  </a:cubicBezTo>
                  <a:cubicBezTo>
                    <a:pt x="4741275" y="368393"/>
                    <a:pt x="4808696" y="407052"/>
                    <a:pt x="488150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BC00"/>
            </a:solidFill>
          </p:spPr>
        </p:sp>
        <p:sp>
          <p:nvSpPr>
            <p:cNvPr name="TextBox 12" id="1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7593214" y="0"/>
            <a:ext cx="3652548" cy="1023062"/>
          </a:xfrm>
          <a:custGeom>
            <a:avLst/>
            <a:gdLst/>
            <a:ahLst/>
            <a:cxnLst/>
            <a:rect r="r" b="b" t="t" l="l"/>
            <a:pathLst>
              <a:path h="1023062" w="3652548">
                <a:moveTo>
                  <a:pt x="0" y="0"/>
                </a:moveTo>
                <a:lnTo>
                  <a:pt x="3652549" y="0"/>
                </a:lnTo>
                <a:lnTo>
                  <a:pt x="3652549" y="1023062"/>
                </a:lnTo>
                <a:lnTo>
                  <a:pt x="0" y="1023062"/>
                </a:lnTo>
                <a:lnTo>
                  <a:pt x="0" y="0"/>
                </a:lnTo>
                <a:close/>
              </a:path>
            </a:pathLst>
          </a:custGeom>
          <a:blipFill>
            <a:blip r:embed="rId4"/>
            <a:stretch>
              <a:fillRect l="0" t="-5804" r="0" b="-5804"/>
            </a:stretch>
          </a:blipFill>
        </p:spPr>
      </p:sp>
      <p:sp>
        <p:nvSpPr>
          <p:cNvPr name="Freeform 14" id="14"/>
          <p:cNvSpPr/>
          <p:nvPr/>
        </p:nvSpPr>
        <p:spPr>
          <a:xfrm flipH="false" flipV="false" rot="0">
            <a:off x="3486900" y="2296652"/>
            <a:ext cx="11865177" cy="3839786"/>
          </a:xfrm>
          <a:custGeom>
            <a:avLst/>
            <a:gdLst/>
            <a:ahLst/>
            <a:cxnLst/>
            <a:rect r="r" b="b" t="t" l="l"/>
            <a:pathLst>
              <a:path h="3839786" w="11865177">
                <a:moveTo>
                  <a:pt x="0" y="0"/>
                </a:moveTo>
                <a:lnTo>
                  <a:pt x="11865177" y="0"/>
                </a:lnTo>
                <a:lnTo>
                  <a:pt x="11865177" y="3839786"/>
                </a:lnTo>
                <a:lnTo>
                  <a:pt x="0" y="3839786"/>
                </a:lnTo>
                <a:lnTo>
                  <a:pt x="0" y="0"/>
                </a:lnTo>
                <a:close/>
              </a:path>
            </a:pathLst>
          </a:custGeom>
          <a:blipFill>
            <a:blip r:embed="rId5"/>
            <a:stretch>
              <a:fillRect l="0" t="0" r="0" b="0"/>
            </a:stretch>
          </a:blipFill>
        </p:spPr>
      </p:sp>
      <p:sp>
        <p:nvSpPr>
          <p:cNvPr name="TextBox 15" id="15"/>
          <p:cNvSpPr txBox="true"/>
          <p:nvPr/>
        </p:nvSpPr>
        <p:spPr>
          <a:xfrm rot="0">
            <a:off x="4172497" y="1337802"/>
            <a:ext cx="10493982" cy="625475"/>
          </a:xfrm>
          <a:prstGeom prst="rect">
            <a:avLst/>
          </a:prstGeom>
        </p:spPr>
        <p:txBody>
          <a:bodyPr anchor="t" rtlCol="false" tIns="0" lIns="0" bIns="0" rIns="0">
            <a:spAutoFit/>
          </a:bodyPr>
          <a:lstStyle/>
          <a:p>
            <a:pPr algn="ctr">
              <a:lnSpc>
                <a:spcPts val="4599"/>
              </a:lnSpc>
            </a:pPr>
            <a:r>
              <a:rPr lang="en-US" sz="3999">
                <a:solidFill>
                  <a:srgbClr val="000000"/>
                </a:solidFill>
                <a:latin typeface="Poppins Bold"/>
              </a:rPr>
              <a:t>Synonyms</a:t>
            </a:r>
          </a:p>
        </p:txBody>
      </p:sp>
      <p:sp>
        <p:nvSpPr>
          <p:cNvPr name="TextBox 16" id="16"/>
          <p:cNvSpPr txBox="true"/>
          <p:nvPr/>
        </p:nvSpPr>
        <p:spPr>
          <a:xfrm rot="0">
            <a:off x="5494616" y="6460288"/>
            <a:ext cx="10830217" cy="3102177"/>
          </a:xfrm>
          <a:prstGeom prst="rect">
            <a:avLst/>
          </a:prstGeom>
        </p:spPr>
        <p:txBody>
          <a:bodyPr anchor="t" rtlCol="false" tIns="0" lIns="0" bIns="0" rIns="0">
            <a:spAutoFit/>
          </a:bodyPr>
          <a:lstStyle/>
          <a:p>
            <a:pPr>
              <a:lnSpc>
                <a:spcPts val="3123"/>
              </a:lnSpc>
            </a:pPr>
            <a:r>
              <a:rPr lang="en-US" sz="2231">
                <a:solidFill>
                  <a:srgbClr val="000000"/>
                </a:solidFill>
                <a:latin typeface="Poppins"/>
              </a:rPr>
              <a:t>CREATE TABLE pelanggan (</a:t>
            </a:r>
          </a:p>
          <a:p>
            <a:pPr>
              <a:lnSpc>
                <a:spcPts val="3123"/>
              </a:lnSpc>
            </a:pPr>
            <a:r>
              <a:rPr lang="en-US" sz="2231">
                <a:solidFill>
                  <a:srgbClr val="000000"/>
                </a:solidFill>
                <a:latin typeface="Poppins"/>
              </a:rPr>
              <a:t> id_pelanggan VARCHAR2(50 CHAR) NOT NULL,</a:t>
            </a:r>
          </a:p>
          <a:p>
            <a:pPr>
              <a:lnSpc>
                <a:spcPts val="3123"/>
              </a:lnSpc>
            </a:pPr>
            <a:r>
              <a:rPr lang="en-US" sz="2231">
                <a:solidFill>
                  <a:srgbClr val="000000"/>
                </a:solidFill>
                <a:latin typeface="Poppins"/>
              </a:rPr>
              <a:t> nama_pelanggan VARCHAR2(10 CHAR) NOT NULL,</a:t>
            </a:r>
          </a:p>
          <a:p>
            <a:pPr>
              <a:lnSpc>
                <a:spcPts val="3123"/>
              </a:lnSpc>
            </a:pPr>
            <a:r>
              <a:rPr lang="en-US" sz="2231">
                <a:solidFill>
                  <a:srgbClr val="000000"/>
                </a:solidFill>
                <a:latin typeface="Poppins"/>
              </a:rPr>
              <a:t> telp_pelanggan NUMBER(12) NOT NULL</a:t>
            </a:r>
          </a:p>
          <a:p>
            <a:pPr>
              <a:lnSpc>
                <a:spcPts val="3123"/>
              </a:lnSpc>
            </a:pPr>
            <a:r>
              <a:rPr lang="en-US" sz="2231">
                <a:solidFill>
                  <a:srgbClr val="000000"/>
                </a:solidFill>
                <a:latin typeface="Poppins"/>
              </a:rPr>
              <a:t>);</a:t>
            </a:r>
          </a:p>
          <a:p>
            <a:pPr>
              <a:lnSpc>
                <a:spcPts val="3123"/>
              </a:lnSpc>
            </a:pPr>
          </a:p>
          <a:p>
            <a:pPr>
              <a:lnSpc>
                <a:spcPts val="3123"/>
              </a:lnSpc>
            </a:pPr>
            <a:r>
              <a:rPr lang="en-US" sz="2231">
                <a:solidFill>
                  <a:srgbClr val="000000"/>
                </a:solidFill>
                <a:latin typeface="Poppins"/>
              </a:rPr>
              <a:t>CREATE SYNONYM syn_pelanggan FOR pelanggan;</a:t>
            </a:r>
          </a:p>
          <a:p>
            <a:pPr>
              <a:lnSpc>
                <a:spcPts val="3123"/>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373656">
            <a:off x="6451187" y="-4465996"/>
            <a:ext cx="13443249" cy="4570705"/>
          </a:xfrm>
          <a:custGeom>
            <a:avLst/>
            <a:gdLst/>
            <a:ahLst/>
            <a:cxnLst/>
            <a:rect r="r" b="b" t="t" l="l"/>
            <a:pathLst>
              <a:path h="4570705" w="13443249">
                <a:moveTo>
                  <a:pt x="0" y="0"/>
                </a:moveTo>
                <a:lnTo>
                  <a:pt x="13443249" y="0"/>
                </a:lnTo>
                <a:lnTo>
                  <a:pt x="13443249" y="4570705"/>
                </a:lnTo>
                <a:lnTo>
                  <a:pt x="0" y="4570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9365030">
            <a:off x="-1608009" y="-4431479"/>
            <a:ext cx="13443249" cy="4570705"/>
          </a:xfrm>
          <a:custGeom>
            <a:avLst/>
            <a:gdLst/>
            <a:ahLst/>
            <a:cxnLst/>
            <a:rect r="r" b="b" t="t" l="l"/>
            <a:pathLst>
              <a:path h="4570705" w="13443249">
                <a:moveTo>
                  <a:pt x="13443249" y="0"/>
                </a:moveTo>
                <a:lnTo>
                  <a:pt x="0" y="0"/>
                </a:lnTo>
                <a:lnTo>
                  <a:pt x="0" y="4570705"/>
                </a:lnTo>
                <a:lnTo>
                  <a:pt x="13443249" y="4570705"/>
                </a:lnTo>
                <a:lnTo>
                  <a:pt x="134432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342907" y="10036354"/>
            <a:ext cx="20973813" cy="734301"/>
            <a:chOff x="0" y="0"/>
            <a:chExt cx="11607985" cy="406400"/>
          </a:xfrm>
        </p:grpSpPr>
        <p:sp>
          <p:nvSpPr>
            <p:cNvPr name="Freeform 5" id="5"/>
            <p:cNvSpPr/>
            <p:nvPr/>
          </p:nvSpPr>
          <p:spPr>
            <a:xfrm flipH="false" flipV="false" rot="0">
              <a:off x="203200" y="-326"/>
              <a:ext cx="11201585" cy="407051"/>
            </a:xfrm>
            <a:custGeom>
              <a:avLst/>
              <a:gdLst/>
              <a:ahLst/>
              <a:cxnLst/>
              <a:rect r="r" b="b" t="t" l="l"/>
              <a:pathLst>
                <a:path h="407051" w="11201585">
                  <a:moveTo>
                    <a:pt x="11201585" y="326"/>
                  </a:moveTo>
                  <a:cubicBezTo>
                    <a:pt x="11128773" y="0"/>
                    <a:pt x="11061351" y="38659"/>
                    <a:pt x="11024850" y="101663"/>
                  </a:cubicBezTo>
                  <a:cubicBezTo>
                    <a:pt x="10988349" y="164667"/>
                    <a:pt x="10988349" y="242385"/>
                    <a:pt x="11024850" y="305389"/>
                  </a:cubicBezTo>
                  <a:cubicBezTo>
                    <a:pt x="11061351" y="368393"/>
                    <a:pt x="11128773" y="407052"/>
                    <a:pt x="1120158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2F60"/>
            </a:solidFill>
          </p:spPr>
        </p:sp>
        <p:sp>
          <p:nvSpPr>
            <p:cNvPr name="TextBox 6" id="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937882" y="10036354"/>
            <a:ext cx="14412237" cy="734301"/>
            <a:chOff x="0" y="0"/>
            <a:chExt cx="7976472" cy="406400"/>
          </a:xfrm>
        </p:grpSpPr>
        <p:sp>
          <p:nvSpPr>
            <p:cNvPr name="Freeform 8" id="8"/>
            <p:cNvSpPr/>
            <p:nvPr/>
          </p:nvSpPr>
          <p:spPr>
            <a:xfrm flipH="false" flipV="false" rot="0">
              <a:off x="203200" y="-326"/>
              <a:ext cx="7570072" cy="407051"/>
            </a:xfrm>
            <a:custGeom>
              <a:avLst/>
              <a:gdLst/>
              <a:ahLst/>
              <a:cxnLst/>
              <a:rect r="r" b="b" t="t" l="l"/>
              <a:pathLst>
                <a:path h="407051" w="7570072">
                  <a:moveTo>
                    <a:pt x="7570072" y="326"/>
                  </a:moveTo>
                  <a:cubicBezTo>
                    <a:pt x="7497259" y="0"/>
                    <a:pt x="7429838" y="38659"/>
                    <a:pt x="7393337" y="101663"/>
                  </a:cubicBezTo>
                  <a:cubicBezTo>
                    <a:pt x="7356836" y="164667"/>
                    <a:pt x="7356836" y="242385"/>
                    <a:pt x="7393337" y="305389"/>
                  </a:cubicBezTo>
                  <a:cubicBezTo>
                    <a:pt x="7429838" y="368393"/>
                    <a:pt x="7497259" y="407052"/>
                    <a:pt x="7570072"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296BD"/>
            </a:solidFill>
          </p:spPr>
        </p:sp>
        <p:sp>
          <p:nvSpPr>
            <p:cNvPr name="TextBox 9" id="9"/>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4366787" y="10036354"/>
            <a:ext cx="9554425" cy="734301"/>
            <a:chOff x="0" y="0"/>
            <a:chExt cx="5287909" cy="406400"/>
          </a:xfrm>
        </p:grpSpPr>
        <p:sp>
          <p:nvSpPr>
            <p:cNvPr name="Freeform 11" id="11"/>
            <p:cNvSpPr/>
            <p:nvPr/>
          </p:nvSpPr>
          <p:spPr>
            <a:xfrm flipH="false" flipV="false" rot="0">
              <a:off x="203200" y="-326"/>
              <a:ext cx="4881509" cy="407051"/>
            </a:xfrm>
            <a:custGeom>
              <a:avLst/>
              <a:gdLst/>
              <a:ahLst/>
              <a:cxnLst/>
              <a:rect r="r" b="b" t="t" l="l"/>
              <a:pathLst>
                <a:path h="407051" w="4881509">
                  <a:moveTo>
                    <a:pt x="4881509" y="326"/>
                  </a:moveTo>
                  <a:cubicBezTo>
                    <a:pt x="4808696" y="0"/>
                    <a:pt x="4741275" y="38659"/>
                    <a:pt x="4704774" y="101663"/>
                  </a:cubicBezTo>
                  <a:cubicBezTo>
                    <a:pt x="4668274" y="164667"/>
                    <a:pt x="4668274" y="242385"/>
                    <a:pt x="4704774" y="305389"/>
                  </a:cubicBezTo>
                  <a:cubicBezTo>
                    <a:pt x="4741275" y="368393"/>
                    <a:pt x="4808696" y="407052"/>
                    <a:pt x="488150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FBC00"/>
            </a:solidFill>
          </p:spPr>
        </p:sp>
        <p:sp>
          <p:nvSpPr>
            <p:cNvPr name="TextBox 12" id="1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7593214" y="0"/>
            <a:ext cx="3652548" cy="1023062"/>
          </a:xfrm>
          <a:custGeom>
            <a:avLst/>
            <a:gdLst/>
            <a:ahLst/>
            <a:cxnLst/>
            <a:rect r="r" b="b" t="t" l="l"/>
            <a:pathLst>
              <a:path h="1023062" w="3652548">
                <a:moveTo>
                  <a:pt x="0" y="0"/>
                </a:moveTo>
                <a:lnTo>
                  <a:pt x="3652549" y="0"/>
                </a:lnTo>
                <a:lnTo>
                  <a:pt x="3652549" y="1023062"/>
                </a:lnTo>
                <a:lnTo>
                  <a:pt x="0" y="1023062"/>
                </a:lnTo>
                <a:lnTo>
                  <a:pt x="0" y="0"/>
                </a:lnTo>
                <a:close/>
              </a:path>
            </a:pathLst>
          </a:custGeom>
          <a:blipFill>
            <a:blip r:embed="rId4"/>
            <a:stretch>
              <a:fillRect l="0" t="-5804" r="0" b="-5804"/>
            </a:stretch>
          </a:blipFill>
        </p:spPr>
      </p:sp>
      <p:sp>
        <p:nvSpPr>
          <p:cNvPr name="Freeform 14" id="14"/>
          <p:cNvSpPr/>
          <p:nvPr/>
        </p:nvSpPr>
        <p:spPr>
          <a:xfrm flipH="false" flipV="false" rot="0">
            <a:off x="3603998" y="2182352"/>
            <a:ext cx="11173781" cy="7089655"/>
          </a:xfrm>
          <a:custGeom>
            <a:avLst/>
            <a:gdLst/>
            <a:ahLst/>
            <a:cxnLst/>
            <a:rect r="r" b="b" t="t" l="l"/>
            <a:pathLst>
              <a:path h="7089655" w="11173781">
                <a:moveTo>
                  <a:pt x="0" y="0"/>
                </a:moveTo>
                <a:lnTo>
                  <a:pt x="11173781" y="0"/>
                </a:lnTo>
                <a:lnTo>
                  <a:pt x="11173781" y="7089655"/>
                </a:lnTo>
                <a:lnTo>
                  <a:pt x="0" y="7089655"/>
                </a:lnTo>
                <a:lnTo>
                  <a:pt x="0" y="0"/>
                </a:lnTo>
                <a:close/>
              </a:path>
            </a:pathLst>
          </a:custGeom>
          <a:blipFill>
            <a:blip r:embed="rId5"/>
            <a:stretch>
              <a:fillRect l="0" t="0" r="0" b="0"/>
            </a:stretch>
          </a:blipFill>
        </p:spPr>
      </p:sp>
      <p:sp>
        <p:nvSpPr>
          <p:cNvPr name="TextBox 15" id="15"/>
          <p:cNvSpPr txBox="true"/>
          <p:nvPr/>
        </p:nvSpPr>
        <p:spPr>
          <a:xfrm rot="0">
            <a:off x="4172497" y="1337802"/>
            <a:ext cx="10493982" cy="625475"/>
          </a:xfrm>
          <a:prstGeom prst="rect">
            <a:avLst/>
          </a:prstGeom>
        </p:spPr>
        <p:txBody>
          <a:bodyPr anchor="t" rtlCol="false" tIns="0" lIns="0" bIns="0" rIns="0">
            <a:spAutoFit/>
          </a:bodyPr>
          <a:lstStyle/>
          <a:p>
            <a:pPr algn="ctr">
              <a:lnSpc>
                <a:spcPts val="4599"/>
              </a:lnSpc>
            </a:pPr>
            <a:r>
              <a:rPr lang="en-US" sz="3999">
                <a:solidFill>
                  <a:srgbClr val="000000"/>
                </a:solidFill>
                <a:latin typeface="Poppins Bold"/>
              </a:rPr>
              <a:t>Testing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63636" y="4400989"/>
            <a:ext cx="21494542" cy="6357176"/>
            <a:chOff x="0" y="0"/>
            <a:chExt cx="5661114" cy="1674318"/>
          </a:xfrm>
        </p:grpSpPr>
        <p:sp>
          <p:nvSpPr>
            <p:cNvPr name="Freeform 3" id="3"/>
            <p:cNvSpPr/>
            <p:nvPr/>
          </p:nvSpPr>
          <p:spPr>
            <a:xfrm flipH="false" flipV="false" rot="0">
              <a:off x="0" y="0"/>
              <a:ext cx="5661114" cy="1674318"/>
            </a:xfrm>
            <a:custGeom>
              <a:avLst/>
              <a:gdLst/>
              <a:ahLst/>
              <a:cxnLst/>
              <a:rect r="r" b="b" t="t" l="l"/>
              <a:pathLst>
                <a:path h="1674318" w="5661114">
                  <a:moveTo>
                    <a:pt x="0" y="0"/>
                  </a:moveTo>
                  <a:lnTo>
                    <a:pt x="5661114" y="0"/>
                  </a:lnTo>
                  <a:lnTo>
                    <a:pt x="5661114" y="1674318"/>
                  </a:lnTo>
                  <a:lnTo>
                    <a:pt x="0" y="1674318"/>
                  </a:lnTo>
                  <a:close/>
                </a:path>
              </a:pathLst>
            </a:custGeom>
            <a:solidFill>
              <a:srgbClr val="D37F22"/>
            </a:solidFill>
          </p:spPr>
        </p:sp>
        <p:sp>
          <p:nvSpPr>
            <p:cNvPr name="TextBox 4" id="4"/>
            <p:cNvSpPr txBox="true"/>
            <p:nvPr/>
          </p:nvSpPr>
          <p:spPr>
            <a:xfrm>
              <a:off x="0" y="0"/>
              <a:ext cx="812800" cy="812800"/>
            </a:xfrm>
            <a:prstGeom prst="rect">
              <a:avLst/>
            </a:prstGeom>
          </p:spPr>
          <p:txBody>
            <a:bodyPr anchor="ctr" rtlCol="false" tIns="50800" lIns="50800" bIns="50800" rIns="50800"/>
            <a:lstStyle/>
            <a:p>
              <a:pPr algn="ctr">
                <a:lnSpc>
                  <a:spcPts val="1855"/>
                </a:lnSpc>
              </a:pPr>
            </a:p>
          </p:txBody>
        </p:sp>
      </p:grpSp>
      <p:sp>
        <p:nvSpPr>
          <p:cNvPr name="Freeform 5" id="5"/>
          <p:cNvSpPr/>
          <p:nvPr/>
        </p:nvSpPr>
        <p:spPr>
          <a:xfrm flipH="false" flipV="false" rot="0">
            <a:off x="1591207" y="3225562"/>
            <a:ext cx="2588781" cy="2588781"/>
          </a:xfrm>
          <a:custGeom>
            <a:avLst/>
            <a:gdLst/>
            <a:ahLst/>
            <a:cxnLst/>
            <a:rect r="r" b="b" t="t" l="l"/>
            <a:pathLst>
              <a:path h="2588781" w="2588781">
                <a:moveTo>
                  <a:pt x="0" y="0"/>
                </a:moveTo>
                <a:lnTo>
                  <a:pt x="2588781" y="0"/>
                </a:lnTo>
                <a:lnTo>
                  <a:pt x="2588781" y="2588780"/>
                </a:lnTo>
                <a:lnTo>
                  <a:pt x="0" y="258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86442" y="3420796"/>
            <a:ext cx="2198312" cy="2198312"/>
          </a:xfrm>
          <a:custGeom>
            <a:avLst/>
            <a:gdLst/>
            <a:ahLst/>
            <a:cxnLst/>
            <a:rect r="r" b="b" t="t" l="l"/>
            <a:pathLst>
              <a:path h="2198312" w="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900426" y="3534780"/>
            <a:ext cx="1970344" cy="1970344"/>
          </a:xfrm>
          <a:custGeom>
            <a:avLst/>
            <a:gdLst/>
            <a:ahLst/>
            <a:cxnLst/>
            <a:rect r="r" b="b" t="t" l="l"/>
            <a:pathLst>
              <a:path h="1970344" w="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10602057">
            <a:off x="12387093" y="-1133853"/>
            <a:ext cx="6240735" cy="2176456"/>
          </a:xfrm>
          <a:custGeom>
            <a:avLst/>
            <a:gdLst/>
            <a:ahLst/>
            <a:cxnLst/>
            <a:rect r="r" b="b" t="t" l="l"/>
            <a:pathLst>
              <a:path h="2176456" w="6240735">
                <a:moveTo>
                  <a:pt x="0" y="0"/>
                </a:moveTo>
                <a:lnTo>
                  <a:pt x="6240735" y="0"/>
                </a:lnTo>
                <a:lnTo>
                  <a:pt x="6240735" y="2176457"/>
                </a:lnTo>
                <a:lnTo>
                  <a:pt x="0" y="21764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true" rot="-201626">
            <a:off x="-440482" y="-1192452"/>
            <a:ext cx="6576787" cy="2293655"/>
          </a:xfrm>
          <a:custGeom>
            <a:avLst/>
            <a:gdLst/>
            <a:ahLst/>
            <a:cxnLst/>
            <a:rect r="r" b="b" t="t" l="l"/>
            <a:pathLst>
              <a:path h="2293655" w="6576787">
                <a:moveTo>
                  <a:pt x="0" y="2293655"/>
                </a:moveTo>
                <a:lnTo>
                  <a:pt x="6576787" y="2293655"/>
                </a:lnTo>
                <a:lnTo>
                  <a:pt x="6576787" y="0"/>
                </a:lnTo>
                <a:lnTo>
                  <a:pt x="0" y="0"/>
                </a:lnTo>
                <a:lnTo>
                  <a:pt x="0" y="2293655"/>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0" id="10"/>
          <p:cNvGrpSpPr/>
          <p:nvPr/>
        </p:nvGrpSpPr>
        <p:grpSpPr>
          <a:xfrm rot="0">
            <a:off x="-1342907" y="10016500"/>
            <a:ext cx="20973813" cy="734301"/>
            <a:chOff x="0" y="0"/>
            <a:chExt cx="11607985" cy="406400"/>
          </a:xfrm>
        </p:grpSpPr>
        <p:sp>
          <p:nvSpPr>
            <p:cNvPr name="Freeform 11" id="11"/>
            <p:cNvSpPr/>
            <p:nvPr/>
          </p:nvSpPr>
          <p:spPr>
            <a:xfrm flipH="false" flipV="false" rot="0">
              <a:off x="203200" y="-326"/>
              <a:ext cx="11201585" cy="407051"/>
            </a:xfrm>
            <a:custGeom>
              <a:avLst/>
              <a:gdLst/>
              <a:ahLst/>
              <a:cxnLst/>
              <a:rect r="r" b="b" t="t" l="l"/>
              <a:pathLst>
                <a:path h="407051" w="11201585">
                  <a:moveTo>
                    <a:pt x="11201585" y="326"/>
                  </a:moveTo>
                  <a:cubicBezTo>
                    <a:pt x="11128773" y="0"/>
                    <a:pt x="11061351" y="38659"/>
                    <a:pt x="11024850" y="101663"/>
                  </a:cubicBezTo>
                  <a:cubicBezTo>
                    <a:pt x="10988349" y="164667"/>
                    <a:pt x="10988349" y="242385"/>
                    <a:pt x="11024850" y="305389"/>
                  </a:cubicBezTo>
                  <a:cubicBezTo>
                    <a:pt x="11061351" y="368393"/>
                    <a:pt x="11128773" y="407052"/>
                    <a:pt x="11201585"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p:spPr>
        </p:sp>
        <p:sp>
          <p:nvSpPr>
            <p:cNvPr name="TextBox 12" id="1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4131384" y="10016500"/>
            <a:ext cx="10025232" cy="734301"/>
            <a:chOff x="0" y="0"/>
            <a:chExt cx="5548478" cy="406400"/>
          </a:xfrm>
        </p:grpSpPr>
        <p:sp>
          <p:nvSpPr>
            <p:cNvPr name="Freeform 14" id="14"/>
            <p:cNvSpPr/>
            <p:nvPr/>
          </p:nvSpPr>
          <p:spPr>
            <a:xfrm flipH="false" flipV="false" rot="0">
              <a:off x="203200" y="-326"/>
              <a:ext cx="5142078" cy="407051"/>
            </a:xfrm>
            <a:custGeom>
              <a:avLst/>
              <a:gdLst/>
              <a:ahLst/>
              <a:cxnLst/>
              <a:rect r="r" b="b" t="t" l="l"/>
              <a:pathLst>
                <a:path h="407051" w="5142078">
                  <a:moveTo>
                    <a:pt x="5142078" y="326"/>
                  </a:moveTo>
                  <a:cubicBezTo>
                    <a:pt x="5069265" y="0"/>
                    <a:pt x="5001844" y="38659"/>
                    <a:pt x="4965343" y="101663"/>
                  </a:cubicBezTo>
                  <a:cubicBezTo>
                    <a:pt x="4928843" y="164667"/>
                    <a:pt x="4928843" y="242385"/>
                    <a:pt x="4965343" y="305389"/>
                  </a:cubicBezTo>
                  <a:cubicBezTo>
                    <a:pt x="5001844" y="368393"/>
                    <a:pt x="5069265" y="407052"/>
                    <a:pt x="5142078"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FDB034"/>
            </a:solidFill>
          </p:spPr>
        </p:sp>
        <p:sp>
          <p:nvSpPr>
            <p:cNvPr name="TextBox 15" id="15"/>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grpSp>
        <p:nvGrpSpPr>
          <p:cNvPr name="Group 16" id="16"/>
          <p:cNvGrpSpPr>
            <a:grpSpLocks noChangeAspect="true"/>
          </p:cNvGrpSpPr>
          <p:nvPr/>
        </p:nvGrpSpPr>
        <p:grpSpPr>
          <a:xfrm rot="0">
            <a:off x="1734802" y="3201798"/>
            <a:ext cx="2303327" cy="230332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6350000" y="3175000"/>
                  </a:moveTo>
                  <a:cubicBezTo>
                    <a:pt x="6350000" y="4925822"/>
                    <a:pt x="4925822" y="6350000"/>
                    <a:pt x="3175000" y="6350000"/>
                  </a:cubicBezTo>
                  <a:cubicBezTo>
                    <a:pt x="1424178" y="6350000"/>
                    <a:pt x="0" y="4925822"/>
                    <a:pt x="0" y="3175000"/>
                  </a:cubicBezTo>
                  <a:cubicBezTo>
                    <a:pt x="0" y="1424178"/>
                    <a:pt x="1424178" y="0"/>
                    <a:pt x="3175000" y="0"/>
                  </a:cubicBezTo>
                  <a:cubicBezTo>
                    <a:pt x="4925822" y="0"/>
                    <a:pt x="6350000" y="1424178"/>
                    <a:pt x="6350000" y="3175000"/>
                  </a:cubicBezTo>
                  <a:close/>
                </a:path>
              </a:pathLst>
            </a:custGeom>
            <a:blipFill>
              <a:blip r:embed="rId10"/>
              <a:stretch>
                <a:fillRect l="-4340" t="-37957" r="-9511" b="-116334"/>
              </a:stretch>
            </a:blipFill>
          </p:spPr>
        </p:sp>
      </p:grpSp>
      <p:sp>
        <p:nvSpPr>
          <p:cNvPr name="Freeform 18" id="18"/>
          <p:cNvSpPr/>
          <p:nvPr/>
        </p:nvSpPr>
        <p:spPr>
          <a:xfrm flipH="false" flipV="false" rot="0">
            <a:off x="5566137" y="3154465"/>
            <a:ext cx="2588781" cy="2588781"/>
          </a:xfrm>
          <a:custGeom>
            <a:avLst/>
            <a:gdLst/>
            <a:ahLst/>
            <a:cxnLst/>
            <a:rect r="r" b="b" t="t" l="l"/>
            <a:pathLst>
              <a:path h="2588781" w="2588781">
                <a:moveTo>
                  <a:pt x="0" y="0"/>
                </a:moveTo>
                <a:lnTo>
                  <a:pt x="2588781" y="0"/>
                </a:lnTo>
                <a:lnTo>
                  <a:pt x="2588781" y="2588781"/>
                </a:lnTo>
                <a:lnTo>
                  <a:pt x="0" y="2588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5761371" y="3349699"/>
            <a:ext cx="2198312" cy="2198312"/>
          </a:xfrm>
          <a:custGeom>
            <a:avLst/>
            <a:gdLst/>
            <a:ahLst/>
            <a:cxnLst/>
            <a:rect r="r" b="b" t="t" l="l"/>
            <a:pathLst>
              <a:path h="2198312" w="2198312">
                <a:moveTo>
                  <a:pt x="0" y="0"/>
                </a:moveTo>
                <a:lnTo>
                  <a:pt x="2198313" y="0"/>
                </a:lnTo>
                <a:lnTo>
                  <a:pt x="2198313" y="2198313"/>
                </a:lnTo>
                <a:lnTo>
                  <a:pt x="0" y="2198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false" flipV="false" rot="0">
            <a:off x="5875355" y="3463683"/>
            <a:ext cx="1970344" cy="1970344"/>
          </a:xfrm>
          <a:custGeom>
            <a:avLst/>
            <a:gdLst/>
            <a:ahLst/>
            <a:cxnLst/>
            <a:rect r="r" b="b" t="t" l="l"/>
            <a:pathLst>
              <a:path h="1970344" w="1970344">
                <a:moveTo>
                  <a:pt x="0" y="0"/>
                </a:moveTo>
                <a:lnTo>
                  <a:pt x="1970345" y="0"/>
                </a:lnTo>
                <a:lnTo>
                  <a:pt x="1970345" y="1970345"/>
                </a:lnTo>
                <a:lnTo>
                  <a:pt x="0" y="1970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1" id="21"/>
          <p:cNvGrpSpPr>
            <a:grpSpLocks noChangeAspect="true"/>
          </p:cNvGrpSpPr>
          <p:nvPr/>
        </p:nvGrpSpPr>
        <p:grpSpPr>
          <a:xfrm rot="0">
            <a:off x="5855414" y="3458799"/>
            <a:ext cx="1990285" cy="1990285"/>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6350000" y="3175000"/>
                  </a:moveTo>
                  <a:cubicBezTo>
                    <a:pt x="6350000" y="4925822"/>
                    <a:pt x="4925822" y="6350000"/>
                    <a:pt x="3175000" y="6350000"/>
                  </a:cubicBezTo>
                  <a:cubicBezTo>
                    <a:pt x="1424178" y="6350000"/>
                    <a:pt x="0" y="4925822"/>
                    <a:pt x="0" y="3175000"/>
                  </a:cubicBezTo>
                  <a:cubicBezTo>
                    <a:pt x="0" y="1424178"/>
                    <a:pt x="1424178" y="0"/>
                    <a:pt x="3175000" y="0"/>
                  </a:cubicBezTo>
                  <a:cubicBezTo>
                    <a:pt x="4925822" y="0"/>
                    <a:pt x="6350000" y="1424178"/>
                    <a:pt x="6350000" y="3175000"/>
                  </a:cubicBezTo>
                  <a:close/>
                </a:path>
              </a:pathLst>
            </a:custGeom>
            <a:blipFill>
              <a:blip r:embed="rId11"/>
              <a:stretch>
                <a:fillRect l="0" t="0" r="0" b="0"/>
              </a:stretch>
            </a:blipFill>
          </p:spPr>
        </p:sp>
      </p:grpSp>
      <p:sp>
        <p:nvSpPr>
          <p:cNvPr name="Freeform 23" id="23"/>
          <p:cNvSpPr/>
          <p:nvPr/>
        </p:nvSpPr>
        <p:spPr>
          <a:xfrm flipH="false" flipV="false" rot="0">
            <a:off x="9837074" y="3249326"/>
            <a:ext cx="2588781" cy="2588781"/>
          </a:xfrm>
          <a:custGeom>
            <a:avLst/>
            <a:gdLst/>
            <a:ahLst/>
            <a:cxnLst/>
            <a:rect r="r" b="b" t="t" l="l"/>
            <a:pathLst>
              <a:path h="2588781" w="2588781">
                <a:moveTo>
                  <a:pt x="0" y="0"/>
                </a:moveTo>
                <a:lnTo>
                  <a:pt x="2588781" y="0"/>
                </a:lnTo>
                <a:lnTo>
                  <a:pt x="2588781" y="2588781"/>
                </a:lnTo>
                <a:lnTo>
                  <a:pt x="0" y="2588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0032309" y="3444560"/>
            <a:ext cx="2198312" cy="2198312"/>
          </a:xfrm>
          <a:custGeom>
            <a:avLst/>
            <a:gdLst/>
            <a:ahLst/>
            <a:cxnLst/>
            <a:rect r="r" b="b" t="t" l="l"/>
            <a:pathLst>
              <a:path h="2198312" w="2198312">
                <a:moveTo>
                  <a:pt x="0" y="0"/>
                </a:moveTo>
                <a:lnTo>
                  <a:pt x="2198312" y="0"/>
                </a:lnTo>
                <a:lnTo>
                  <a:pt x="2198312" y="2198312"/>
                </a:lnTo>
                <a:lnTo>
                  <a:pt x="0" y="219831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0146293" y="3558544"/>
            <a:ext cx="1970344" cy="1970344"/>
          </a:xfrm>
          <a:custGeom>
            <a:avLst/>
            <a:gdLst/>
            <a:ahLst/>
            <a:cxnLst/>
            <a:rect r="r" b="b" t="t" l="l"/>
            <a:pathLst>
              <a:path h="1970344" w="1970344">
                <a:moveTo>
                  <a:pt x="0" y="0"/>
                </a:moveTo>
                <a:lnTo>
                  <a:pt x="1970344" y="0"/>
                </a:lnTo>
                <a:lnTo>
                  <a:pt x="1970344" y="1970344"/>
                </a:lnTo>
                <a:lnTo>
                  <a:pt x="0" y="19703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6" id="26"/>
          <p:cNvGrpSpPr>
            <a:grpSpLocks noChangeAspect="true"/>
          </p:cNvGrpSpPr>
          <p:nvPr/>
        </p:nvGrpSpPr>
        <p:grpSpPr>
          <a:xfrm rot="0">
            <a:off x="10227515" y="3645178"/>
            <a:ext cx="1788850" cy="1788850"/>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6350000" y="3175000"/>
                  </a:moveTo>
                  <a:cubicBezTo>
                    <a:pt x="6350000" y="4925822"/>
                    <a:pt x="4925822" y="6350000"/>
                    <a:pt x="3175000" y="6350000"/>
                  </a:cubicBezTo>
                  <a:cubicBezTo>
                    <a:pt x="1424178" y="6350000"/>
                    <a:pt x="0" y="4925822"/>
                    <a:pt x="0" y="3175000"/>
                  </a:cubicBezTo>
                  <a:cubicBezTo>
                    <a:pt x="0" y="1424178"/>
                    <a:pt x="1424178" y="0"/>
                    <a:pt x="3175000" y="0"/>
                  </a:cubicBezTo>
                  <a:cubicBezTo>
                    <a:pt x="4925822" y="0"/>
                    <a:pt x="6350000" y="1424178"/>
                    <a:pt x="6350000" y="3175000"/>
                  </a:cubicBezTo>
                  <a:close/>
                </a:path>
              </a:pathLst>
            </a:custGeom>
            <a:blipFill>
              <a:blip r:embed="rId12"/>
              <a:stretch>
                <a:fillRect l="0" t="-16666" r="0" b="-16666"/>
              </a:stretch>
            </a:blipFill>
          </p:spPr>
        </p:sp>
      </p:grpSp>
      <p:sp>
        <p:nvSpPr>
          <p:cNvPr name="Freeform 28" id="28"/>
          <p:cNvSpPr/>
          <p:nvPr/>
        </p:nvSpPr>
        <p:spPr>
          <a:xfrm flipH="false" flipV="false" rot="0">
            <a:off x="14254655" y="3273090"/>
            <a:ext cx="2588781" cy="2588781"/>
          </a:xfrm>
          <a:custGeom>
            <a:avLst/>
            <a:gdLst/>
            <a:ahLst/>
            <a:cxnLst/>
            <a:rect r="r" b="b" t="t" l="l"/>
            <a:pathLst>
              <a:path h="2588781" w="2588781">
                <a:moveTo>
                  <a:pt x="0" y="0"/>
                </a:moveTo>
                <a:lnTo>
                  <a:pt x="2588781" y="0"/>
                </a:lnTo>
                <a:lnTo>
                  <a:pt x="2588781" y="2588781"/>
                </a:lnTo>
                <a:lnTo>
                  <a:pt x="0" y="25887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4449889" y="3468324"/>
            <a:ext cx="2198312" cy="2198312"/>
          </a:xfrm>
          <a:custGeom>
            <a:avLst/>
            <a:gdLst/>
            <a:ahLst/>
            <a:cxnLst/>
            <a:rect r="r" b="b" t="t" l="l"/>
            <a:pathLst>
              <a:path h="2198312" w="2198312">
                <a:moveTo>
                  <a:pt x="0" y="0"/>
                </a:moveTo>
                <a:lnTo>
                  <a:pt x="2198313" y="0"/>
                </a:lnTo>
                <a:lnTo>
                  <a:pt x="2198313" y="2198313"/>
                </a:lnTo>
                <a:lnTo>
                  <a:pt x="0" y="21983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14563873" y="3582308"/>
            <a:ext cx="1970344" cy="1970344"/>
          </a:xfrm>
          <a:custGeom>
            <a:avLst/>
            <a:gdLst/>
            <a:ahLst/>
            <a:cxnLst/>
            <a:rect r="r" b="b" t="t" l="l"/>
            <a:pathLst>
              <a:path h="1970344" w="1970344">
                <a:moveTo>
                  <a:pt x="0" y="0"/>
                </a:moveTo>
                <a:lnTo>
                  <a:pt x="1970345" y="0"/>
                </a:lnTo>
                <a:lnTo>
                  <a:pt x="1970345" y="1970345"/>
                </a:lnTo>
                <a:lnTo>
                  <a:pt x="0" y="1970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31" id="31"/>
          <p:cNvGrpSpPr>
            <a:grpSpLocks noChangeAspect="true"/>
          </p:cNvGrpSpPr>
          <p:nvPr/>
        </p:nvGrpSpPr>
        <p:grpSpPr>
          <a:xfrm rot="0">
            <a:off x="14664318" y="3692278"/>
            <a:ext cx="1756806" cy="1756806"/>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6350000" y="3175000"/>
                  </a:moveTo>
                  <a:cubicBezTo>
                    <a:pt x="6350000" y="4925822"/>
                    <a:pt x="4925822" y="6350000"/>
                    <a:pt x="3175000" y="6350000"/>
                  </a:cubicBezTo>
                  <a:cubicBezTo>
                    <a:pt x="1424178" y="6350000"/>
                    <a:pt x="0" y="4925822"/>
                    <a:pt x="0" y="3175000"/>
                  </a:cubicBezTo>
                  <a:cubicBezTo>
                    <a:pt x="0" y="1424178"/>
                    <a:pt x="1424178" y="0"/>
                    <a:pt x="3175000" y="0"/>
                  </a:cubicBezTo>
                  <a:cubicBezTo>
                    <a:pt x="4925822" y="0"/>
                    <a:pt x="6350000" y="1424178"/>
                    <a:pt x="6350000" y="3175000"/>
                  </a:cubicBezTo>
                  <a:close/>
                </a:path>
              </a:pathLst>
            </a:custGeom>
            <a:blipFill>
              <a:blip r:embed="rId13"/>
              <a:stretch>
                <a:fillRect l="-17290" t="-64597" r="-9448" b="-4387"/>
              </a:stretch>
            </a:blipFill>
          </p:spPr>
        </p:sp>
      </p:grpSp>
      <p:sp>
        <p:nvSpPr>
          <p:cNvPr name="Freeform 33" id="33"/>
          <p:cNvSpPr/>
          <p:nvPr/>
        </p:nvSpPr>
        <p:spPr>
          <a:xfrm flipH="false" flipV="false" rot="0">
            <a:off x="6769020" y="47625"/>
            <a:ext cx="4391887" cy="1230148"/>
          </a:xfrm>
          <a:custGeom>
            <a:avLst/>
            <a:gdLst/>
            <a:ahLst/>
            <a:cxnLst/>
            <a:rect r="r" b="b" t="t" l="l"/>
            <a:pathLst>
              <a:path h="1230148" w="4391887">
                <a:moveTo>
                  <a:pt x="0" y="0"/>
                </a:moveTo>
                <a:lnTo>
                  <a:pt x="4391887" y="0"/>
                </a:lnTo>
                <a:lnTo>
                  <a:pt x="4391887" y="1230148"/>
                </a:lnTo>
                <a:lnTo>
                  <a:pt x="0" y="1230148"/>
                </a:lnTo>
                <a:lnTo>
                  <a:pt x="0" y="0"/>
                </a:lnTo>
                <a:close/>
              </a:path>
            </a:pathLst>
          </a:custGeom>
          <a:blipFill>
            <a:blip r:embed="rId14"/>
            <a:stretch>
              <a:fillRect l="0" t="-5804" r="0" b="-5804"/>
            </a:stretch>
          </a:blipFill>
        </p:spPr>
      </p:sp>
      <p:sp>
        <p:nvSpPr>
          <p:cNvPr name="Freeform 34" id="34"/>
          <p:cNvSpPr/>
          <p:nvPr/>
        </p:nvSpPr>
        <p:spPr>
          <a:xfrm flipH="false" flipV="false" rot="0">
            <a:off x="-48578" y="7068239"/>
            <a:ext cx="9154478" cy="3192624"/>
          </a:xfrm>
          <a:custGeom>
            <a:avLst/>
            <a:gdLst/>
            <a:ahLst/>
            <a:cxnLst/>
            <a:rect r="r" b="b" t="t" l="l"/>
            <a:pathLst>
              <a:path h="3192624" w="9154478">
                <a:moveTo>
                  <a:pt x="0" y="0"/>
                </a:moveTo>
                <a:lnTo>
                  <a:pt x="9154478" y="0"/>
                </a:lnTo>
                <a:lnTo>
                  <a:pt x="9154478" y="3192624"/>
                </a:lnTo>
                <a:lnTo>
                  <a:pt x="0" y="31926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5" id="35"/>
          <p:cNvSpPr/>
          <p:nvPr/>
        </p:nvSpPr>
        <p:spPr>
          <a:xfrm flipH="false" flipV="true" rot="-10800000">
            <a:off x="9096375" y="7059184"/>
            <a:ext cx="9206405" cy="3210734"/>
          </a:xfrm>
          <a:custGeom>
            <a:avLst/>
            <a:gdLst/>
            <a:ahLst/>
            <a:cxnLst/>
            <a:rect r="r" b="b" t="t" l="l"/>
            <a:pathLst>
              <a:path h="3210734" w="9206405">
                <a:moveTo>
                  <a:pt x="0" y="3210734"/>
                </a:moveTo>
                <a:lnTo>
                  <a:pt x="9206405" y="3210734"/>
                </a:lnTo>
                <a:lnTo>
                  <a:pt x="9206405" y="0"/>
                </a:lnTo>
                <a:lnTo>
                  <a:pt x="0" y="0"/>
                </a:lnTo>
                <a:lnTo>
                  <a:pt x="0" y="3210734"/>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6" id="36"/>
          <p:cNvSpPr txBox="true"/>
          <p:nvPr/>
        </p:nvSpPr>
        <p:spPr>
          <a:xfrm rot="0">
            <a:off x="5336582" y="1823871"/>
            <a:ext cx="7538637" cy="687705"/>
          </a:xfrm>
          <a:prstGeom prst="rect">
            <a:avLst/>
          </a:prstGeom>
        </p:spPr>
        <p:txBody>
          <a:bodyPr anchor="t" rtlCol="false" tIns="0" lIns="0" bIns="0" rIns="0">
            <a:spAutoFit/>
          </a:bodyPr>
          <a:lstStyle/>
          <a:p>
            <a:pPr algn="ctr">
              <a:lnSpc>
                <a:spcPts val="5084"/>
              </a:lnSpc>
            </a:pPr>
            <a:r>
              <a:rPr lang="en-US" sz="4499" spc="-134">
                <a:solidFill>
                  <a:srgbClr val="000000"/>
                </a:solidFill>
                <a:latin typeface="Poppins Bold"/>
              </a:rPr>
              <a:t>TEAM FOUR MEMBERS</a:t>
            </a:r>
          </a:p>
        </p:txBody>
      </p:sp>
      <p:sp>
        <p:nvSpPr>
          <p:cNvPr name="TextBox 37" id="37"/>
          <p:cNvSpPr txBox="true"/>
          <p:nvPr/>
        </p:nvSpPr>
        <p:spPr>
          <a:xfrm rot="0">
            <a:off x="1297793" y="6023639"/>
            <a:ext cx="3175609" cy="384083"/>
          </a:xfrm>
          <a:prstGeom prst="rect">
            <a:avLst/>
          </a:prstGeom>
        </p:spPr>
        <p:txBody>
          <a:bodyPr anchor="t" rtlCol="false" tIns="0" lIns="0" bIns="0" rIns="0">
            <a:spAutoFit/>
          </a:bodyPr>
          <a:lstStyle/>
          <a:p>
            <a:pPr algn="ctr">
              <a:lnSpc>
                <a:spcPts val="2813"/>
              </a:lnSpc>
            </a:pPr>
            <a:r>
              <a:rPr lang="en-US" sz="2489" spc="-74">
                <a:solidFill>
                  <a:srgbClr val="000000"/>
                </a:solidFill>
                <a:latin typeface="Poppins Bold"/>
              </a:rPr>
              <a:t>Desi Maya Sari</a:t>
            </a:r>
          </a:p>
        </p:txBody>
      </p:sp>
      <p:sp>
        <p:nvSpPr>
          <p:cNvPr name="TextBox 38" id="38"/>
          <p:cNvSpPr txBox="true"/>
          <p:nvPr/>
        </p:nvSpPr>
        <p:spPr>
          <a:xfrm rot="0">
            <a:off x="5200743" y="6042689"/>
            <a:ext cx="3715643" cy="387374"/>
          </a:xfrm>
          <a:prstGeom prst="rect">
            <a:avLst/>
          </a:prstGeom>
        </p:spPr>
        <p:txBody>
          <a:bodyPr anchor="t" rtlCol="false" tIns="0" lIns="0" bIns="0" rIns="0">
            <a:spAutoFit/>
          </a:bodyPr>
          <a:lstStyle/>
          <a:p>
            <a:pPr algn="ctr">
              <a:lnSpc>
                <a:spcPts val="2813"/>
              </a:lnSpc>
            </a:pPr>
            <a:r>
              <a:rPr lang="en-US" sz="2489" spc="-74">
                <a:solidFill>
                  <a:srgbClr val="000000"/>
                </a:solidFill>
                <a:latin typeface="Poppins Bold"/>
              </a:rPr>
              <a:t>Ranto Anjasmarah</a:t>
            </a:r>
          </a:p>
        </p:txBody>
      </p:sp>
      <p:sp>
        <p:nvSpPr>
          <p:cNvPr name="TextBox 39" id="39"/>
          <p:cNvSpPr txBox="true"/>
          <p:nvPr/>
        </p:nvSpPr>
        <p:spPr>
          <a:xfrm rot="0">
            <a:off x="9547648" y="6042689"/>
            <a:ext cx="3365670" cy="387374"/>
          </a:xfrm>
          <a:prstGeom prst="rect">
            <a:avLst/>
          </a:prstGeom>
        </p:spPr>
        <p:txBody>
          <a:bodyPr anchor="t" rtlCol="false" tIns="0" lIns="0" bIns="0" rIns="0">
            <a:spAutoFit/>
          </a:bodyPr>
          <a:lstStyle/>
          <a:p>
            <a:pPr algn="ctr">
              <a:lnSpc>
                <a:spcPts val="2813"/>
              </a:lnSpc>
            </a:pPr>
            <a:r>
              <a:rPr lang="en-US" sz="2489" spc="-74">
                <a:solidFill>
                  <a:srgbClr val="000000"/>
                </a:solidFill>
                <a:latin typeface="Poppins Bold"/>
              </a:rPr>
              <a:t>Zatryandy Akbar</a:t>
            </a:r>
          </a:p>
        </p:txBody>
      </p:sp>
      <p:sp>
        <p:nvSpPr>
          <p:cNvPr name="TextBox 40" id="40"/>
          <p:cNvSpPr txBox="true"/>
          <p:nvPr/>
        </p:nvSpPr>
        <p:spPr>
          <a:xfrm rot="0">
            <a:off x="13693015" y="6042689"/>
            <a:ext cx="3713796" cy="387374"/>
          </a:xfrm>
          <a:prstGeom prst="rect">
            <a:avLst/>
          </a:prstGeom>
        </p:spPr>
        <p:txBody>
          <a:bodyPr anchor="t" rtlCol="false" tIns="0" lIns="0" bIns="0" rIns="0">
            <a:spAutoFit/>
          </a:bodyPr>
          <a:lstStyle/>
          <a:p>
            <a:pPr algn="ctr">
              <a:lnSpc>
                <a:spcPts val="2813"/>
              </a:lnSpc>
            </a:pPr>
            <a:r>
              <a:rPr lang="en-US" sz="2489" spc="-74">
                <a:solidFill>
                  <a:srgbClr val="000000"/>
                </a:solidFill>
                <a:latin typeface="Poppins Bold"/>
              </a:rPr>
              <a:t>Adelia Sapta Awalin</a:t>
            </a:r>
          </a:p>
        </p:txBody>
      </p:sp>
      <p:sp>
        <p:nvSpPr>
          <p:cNvPr name="TextBox 41" id="41"/>
          <p:cNvSpPr txBox="true"/>
          <p:nvPr/>
        </p:nvSpPr>
        <p:spPr>
          <a:xfrm rot="0">
            <a:off x="1298661" y="6417248"/>
            <a:ext cx="3175609" cy="365033"/>
          </a:xfrm>
          <a:prstGeom prst="rect">
            <a:avLst/>
          </a:prstGeom>
        </p:spPr>
        <p:txBody>
          <a:bodyPr anchor="t" rtlCol="false" tIns="0" lIns="0" bIns="0" rIns="0">
            <a:spAutoFit/>
          </a:bodyPr>
          <a:lstStyle/>
          <a:p>
            <a:pPr algn="ctr">
              <a:lnSpc>
                <a:spcPts val="2813"/>
              </a:lnSpc>
            </a:pPr>
            <a:r>
              <a:rPr lang="en-US" sz="2489" spc="-74">
                <a:solidFill>
                  <a:srgbClr val="000000"/>
                </a:solidFill>
                <a:latin typeface="Belleza"/>
              </a:rPr>
              <a:t>Teknik Informatika</a:t>
            </a:r>
          </a:p>
        </p:txBody>
      </p:sp>
      <p:sp>
        <p:nvSpPr>
          <p:cNvPr name="TextBox 42" id="42"/>
          <p:cNvSpPr txBox="true"/>
          <p:nvPr/>
        </p:nvSpPr>
        <p:spPr>
          <a:xfrm rot="0">
            <a:off x="5272723" y="6439589"/>
            <a:ext cx="3175609" cy="365033"/>
          </a:xfrm>
          <a:prstGeom prst="rect">
            <a:avLst/>
          </a:prstGeom>
        </p:spPr>
        <p:txBody>
          <a:bodyPr anchor="t" rtlCol="false" tIns="0" lIns="0" bIns="0" rIns="0">
            <a:spAutoFit/>
          </a:bodyPr>
          <a:lstStyle/>
          <a:p>
            <a:pPr algn="ctr">
              <a:lnSpc>
                <a:spcPts val="2813"/>
              </a:lnSpc>
            </a:pPr>
            <a:r>
              <a:rPr lang="en-US" sz="2489" spc="-74">
                <a:solidFill>
                  <a:srgbClr val="000000"/>
                </a:solidFill>
                <a:latin typeface="Belleza"/>
              </a:rPr>
              <a:t>Teknik Informatika</a:t>
            </a:r>
          </a:p>
        </p:txBody>
      </p:sp>
      <p:sp>
        <p:nvSpPr>
          <p:cNvPr name="TextBox 43" id="43"/>
          <p:cNvSpPr txBox="true"/>
          <p:nvPr/>
        </p:nvSpPr>
        <p:spPr>
          <a:xfrm rot="0">
            <a:off x="9573103" y="6400082"/>
            <a:ext cx="3175609" cy="365033"/>
          </a:xfrm>
          <a:prstGeom prst="rect">
            <a:avLst/>
          </a:prstGeom>
        </p:spPr>
        <p:txBody>
          <a:bodyPr anchor="t" rtlCol="false" tIns="0" lIns="0" bIns="0" rIns="0">
            <a:spAutoFit/>
          </a:bodyPr>
          <a:lstStyle/>
          <a:p>
            <a:pPr algn="ctr">
              <a:lnSpc>
                <a:spcPts val="2813"/>
              </a:lnSpc>
            </a:pPr>
            <a:r>
              <a:rPr lang="en-US" sz="2489" spc="-74">
                <a:solidFill>
                  <a:srgbClr val="000000"/>
                </a:solidFill>
                <a:latin typeface="Belleza"/>
              </a:rPr>
              <a:t>Teknik Informatika</a:t>
            </a:r>
          </a:p>
        </p:txBody>
      </p:sp>
      <p:sp>
        <p:nvSpPr>
          <p:cNvPr name="TextBox 44" id="44"/>
          <p:cNvSpPr txBox="true"/>
          <p:nvPr/>
        </p:nvSpPr>
        <p:spPr>
          <a:xfrm rot="0">
            <a:off x="13961241" y="6417248"/>
            <a:ext cx="3175609" cy="365033"/>
          </a:xfrm>
          <a:prstGeom prst="rect">
            <a:avLst/>
          </a:prstGeom>
        </p:spPr>
        <p:txBody>
          <a:bodyPr anchor="t" rtlCol="false" tIns="0" lIns="0" bIns="0" rIns="0">
            <a:spAutoFit/>
          </a:bodyPr>
          <a:lstStyle/>
          <a:p>
            <a:pPr algn="ctr">
              <a:lnSpc>
                <a:spcPts val="2813"/>
              </a:lnSpc>
            </a:pPr>
            <a:r>
              <a:rPr lang="en-US" sz="2489" spc="-74">
                <a:solidFill>
                  <a:srgbClr val="000000"/>
                </a:solidFill>
                <a:latin typeface="Belleza"/>
              </a:rPr>
              <a:t>Manajemen Informatika</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9365030">
            <a:off x="-1608009" y="-4431479"/>
            <a:ext cx="13443249" cy="4570705"/>
          </a:xfrm>
          <a:custGeom>
            <a:avLst/>
            <a:gdLst/>
            <a:ahLst/>
            <a:cxnLst/>
            <a:rect r="r" b="b" t="t" l="l"/>
            <a:pathLst>
              <a:path h="4570705" w="13443249">
                <a:moveTo>
                  <a:pt x="13443249" y="0"/>
                </a:moveTo>
                <a:lnTo>
                  <a:pt x="0" y="0"/>
                </a:lnTo>
                <a:lnTo>
                  <a:pt x="0" y="4570705"/>
                </a:lnTo>
                <a:lnTo>
                  <a:pt x="13443249" y="4570705"/>
                </a:lnTo>
                <a:lnTo>
                  <a:pt x="1344324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9373656">
            <a:off x="6451187" y="-4465996"/>
            <a:ext cx="13443249" cy="4570705"/>
          </a:xfrm>
          <a:custGeom>
            <a:avLst/>
            <a:gdLst/>
            <a:ahLst/>
            <a:cxnLst/>
            <a:rect r="r" b="b" t="t" l="l"/>
            <a:pathLst>
              <a:path h="4570705" w="13443249">
                <a:moveTo>
                  <a:pt x="0" y="0"/>
                </a:moveTo>
                <a:lnTo>
                  <a:pt x="13443249" y="0"/>
                </a:lnTo>
                <a:lnTo>
                  <a:pt x="13443249" y="4570705"/>
                </a:lnTo>
                <a:lnTo>
                  <a:pt x="0" y="45707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593214" y="0"/>
            <a:ext cx="3652548" cy="1023062"/>
          </a:xfrm>
          <a:custGeom>
            <a:avLst/>
            <a:gdLst/>
            <a:ahLst/>
            <a:cxnLst/>
            <a:rect r="r" b="b" t="t" l="l"/>
            <a:pathLst>
              <a:path h="1023062" w="3652548">
                <a:moveTo>
                  <a:pt x="0" y="0"/>
                </a:moveTo>
                <a:lnTo>
                  <a:pt x="3652549" y="0"/>
                </a:lnTo>
                <a:lnTo>
                  <a:pt x="3652549" y="1023062"/>
                </a:lnTo>
                <a:lnTo>
                  <a:pt x="0" y="1023062"/>
                </a:lnTo>
                <a:lnTo>
                  <a:pt x="0" y="0"/>
                </a:lnTo>
                <a:close/>
              </a:path>
            </a:pathLst>
          </a:custGeom>
          <a:blipFill>
            <a:blip r:embed="rId4"/>
            <a:stretch>
              <a:fillRect l="0" t="-5804" r="0" b="-5804"/>
            </a:stretch>
          </a:blipFill>
        </p:spPr>
      </p:sp>
      <p:sp>
        <p:nvSpPr>
          <p:cNvPr name="Freeform 5" id="5"/>
          <p:cNvSpPr/>
          <p:nvPr/>
        </p:nvSpPr>
        <p:spPr>
          <a:xfrm flipH="false" flipV="false" rot="0">
            <a:off x="960911" y="5710090"/>
            <a:ext cx="7235343" cy="1929425"/>
          </a:xfrm>
          <a:custGeom>
            <a:avLst/>
            <a:gdLst/>
            <a:ahLst/>
            <a:cxnLst/>
            <a:rect r="r" b="b" t="t" l="l"/>
            <a:pathLst>
              <a:path h="1929425" w="7235343">
                <a:moveTo>
                  <a:pt x="0" y="0"/>
                </a:moveTo>
                <a:lnTo>
                  <a:pt x="7235343" y="0"/>
                </a:lnTo>
                <a:lnTo>
                  <a:pt x="7235343" y="1929425"/>
                </a:lnTo>
                <a:lnTo>
                  <a:pt x="0" y="1929425"/>
                </a:lnTo>
                <a:lnTo>
                  <a:pt x="0" y="0"/>
                </a:lnTo>
                <a:close/>
              </a:path>
            </a:pathLst>
          </a:custGeom>
          <a:blipFill>
            <a:blip r:embed="rId5"/>
            <a:stretch>
              <a:fillRect l="0" t="0" r="0" b="0"/>
            </a:stretch>
          </a:blipFill>
        </p:spPr>
      </p:sp>
      <p:sp>
        <p:nvSpPr>
          <p:cNvPr name="Freeform 6" id="6"/>
          <p:cNvSpPr/>
          <p:nvPr/>
        </p:nvSpPr>
        <p:spPr>
          <a:xfrm flipH="false" flipV="false" rot="0">
            <a:off x="9094281" y="1904915"/>
            <a:ext cx="8785710" cy="2542248"/>
          </a:xfrm>
          <a:custGeom>
            <a:avLst/>
            <a:gdLst/>
            <a:ahLst/>
            <a:cxnLst/>
            <a:rect r="r" b="b" t="t" l="l"/>
            <a:pathLst>
              <a:path h="2542248" w="8785710">
                <a:moveTo>
                  <a:pt x="0" y="0"/>
                </a:moveTo>
                <a:lnTo>
                  <a:pt x="8785710" y="0"/>
                </a:lnTo>
                <a:lnTo>
                  <a:pt x="8785710" y="2542248"/>
                </a:lnTo>
                <a:lnTo>
                  <a:pt x="0" y="2542248"/>
                </a:lnTo>
                <a:lnTo>
                  <a:pt x="0" y="0"/>
                </a:lnTo>
                <a:close/>
              </a:path>
            </a:pathLst>
          </a:custGeom>
          <a:blipFill>
            <a:blip r:embed="rId6"/>
            <a:stretch>
              <a:fillRect l="0" t="0" r="0" b="0"/>
            </a:stretch>
          </a:blipFill>
        </p:spPr>
      </p:sp>
      <p:sp>
        <p:nvSpPr>
          <p:cNvPr name="Freeform 7" id="7"/>
          <p:cNvSpPr/>
          <p:nvPr/>
        </p:nvSpPr>
        <p:spPr>
          <a:xfrm flipH="false" flipV="false" rot="0">
            <a:off x="515295" y="1904915"/>
            <a:ext cx="8126576" cy="2542248"/>
          </a:xfrm>
          <a:custGeom>
            <a:avLst/>
            <a:gdLst/>
            <a:ahLst/>
            <a:cxnLst/>
            <a:rect r="r" b="b" t="t" l="l"/>
            <a:pathLst>
              <a:path h="2542248" w="8126576">
                <a:moveTo>
                  <a:pt x="0" y="0"/>
                </a:moveTo>
                <a:lnTo>
                  <a:pt x="8126575" y="0"/>
                </a:lnTo>
                <a:lnTo>
                  <a:pt x="8126575" y="2542248"/>
                </a:lnTo>
                <a:lnTo>
                  <a:pt x="0" y="2542248"/>
                </a:lnTo>
                <a:lnTo>
                  <a:pt x="0" y="0"/>
                </a:lnTo>
                <a:close/>
              </a:path>
            </a:pathLst>
          </a:custGeom>
          <a:blipFill>
            <a:blip r:embed="rId7"/>
            <a:stretch>
              <a:fillRect l="0" t="0" r="0" b="0"/>
            </a:stretch>
          </a:blipFill>
        </p:spPr>
      </p:sp>
      <p:sp>
        <p:nvSpPr>
          <p:cNvPr name="Freeform 8" id="8"/>
          <p:cNvSpPr/>
          <p:nvPr/>
        </p:nvSpPr>
        <p:spPr>
          <a:xfrm flipH="false" flipV="false" rot="0">
            <a:off x="9972201" y="5824420"/>
            <a:ext cx="7029870" cy="2039080"/>
          </a:xfrm>
          <a:custGeom>
            <a:avLst/>
            <a:gdLst/>
            <a:ahLst/>
            <a:cxnLst/>
            <a:rect r="r" b="b" t="t" l="l"/>
            <a:pathLst>
              <a:path h="2039080" w="7029870">
                <a:moveTo>
                  <a:pt x="0" y="0"/>
                </a:moveTo>
                <a:lnTo>
                  <a:pt x="7029870" y="0"/>
                </a:lnTo>
                <a:lnTo>
                  <a:pt x="7029870" y="2039080"/>
                </a:lnTo>
                <a:lnTo>
                  <a:pt x="0" y="2039080"/>
                </a:lnTo>
                <a:lnTo>
                  <a:pt x="0" y="0"/>
                </a:lnTo>
                <a:close/>
              </a:path>
            </a:pathLst>
          </a:custGeom>
          <a:blipFill>
            <a:blip r:embed="rId8"/>
            <a:stretch>
              <a:fillRect l="0" t="0" r="0" b="-21722"/>
            </a:stretch>
          </a:blipFill>
        </p:spPr>
      </p:sp>
      <p:sp>
        <p:nvSpPr>
          <p:cNvPr name="TextBox 9" id="9"/>
          <p:cNvSpPr txBox="true"/>
          <p:nvPr/>
        </p:nvSpPr>
        <p:spPr>
          <a:xfrm rot="0">
            <a:off x="1107393" y="4700905"/>
            <a:ext cx="7235343" cy="34226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rPr>
              <a:t>Data berhasil dimasukkan tanpa kesalahan.</a:t>
            </a:r>
          </a:p>
        </p:txBody>
      </p:sp>
      <p:sp>
        <p:nvSpPr>
          <p:cNvPr name="TextBox 10" id="10"/>
          <p:cNvSpPr txBox="true"/>
          <p:nvPr/>
        </p:nvSpPr>
        <p:spPr>
          <a:xfrm rot="0">
            <a:off x="1107393" y="8249285"/>
            <a:ext cx="6485822" cy="1009015"/>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rPr>
              <a:t> Nilai total_pembayaran pada tabel Struk dengan id_struk 'S005' tidak tersedia,</a:t>
            </a:r>
          </a:p>
          <a:p>
            <a:pPr algn="ctr">
              <a:lnSpc>
                <a:spcPts val="2659"/>
              </a:lnSpc>
              <a:spcBef>
                <a:spcPct val="0"/>
              </a:spcBef>
            </a:pPr>
            <a:r>
              <a:rPr lang="en-US" sz="1899">
                <a:solidFill>
                  <a:srgbClr val="000000"/>
                </a:solidFill>
                <a:latin typeface="Poppins"/>
              </a:rPr>
              <a:t> maka tidak ada terjadi perubahan pada rows</a:t>
            </a:r>
          </a:p>
        </p:txBody>
      </p:sp>
      <p:sp>
        <p:nvSpPr>
          <p:cNvPr name="TextBox 11" id="11"/>
          <p:cNvSpPr txBox="true"/>
          <p:nvPr/>
        </p:nvSpPr>
        <p:spPr>
          <a:xfrm rot="0">
            <a:off x="9229618" y="4700905"/>
            <a:ext cx="8515037" cy="6756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rPr>
              <a:t>Akan muncul kesalahan (error) karena mencoba memasukkan data </a:t>
            </a:r>
          </a:p>
          <a:p>
            <a:pPr algn="ctr">
              <a:lnSpc>
                <a:spcPts val="2659"/>
              </a:lnSpc>
              <a:spcBef>
                <a:spcPct val="0"/>
              </a:spcBef>
            </a:pPr>
            <a:r>
              <a:rPr lang="en-US" sz="1899">
                <a:solidFill>
                  <a:srgbClr val="000000"/>
                </a:solidFill>
                <a:latin typeface="Poppins"/>
              </a:rPr>
              <a:t>dengan id_pelanggan 'P001' yang sudah ada di tabel Pelanggan.</a:t>
            </a:r>
          </a:p>
        </p:txBody>
      </p:sp>
      <p:sp>
        <p:nvSpPr>
          <p:cNvPr name="TextBox 12" id="12"/>
          <p:cNvSpPr txBox="true"/>
          <p:nvPr/>
        </p:nvSpPr>
        <p:spPr>
          <a:xfrm rot="0">
            <a:off x="9137600" y="8415972"/>
            <a:ext cx="8416330" cy="675640"/>
          </a:xfrm>
          <a:prstGeom prst="rect">
            <a:avLst/>
          </a:prstGeom>
        </p:spPr>
        <p:txBody>
          <a:bodyPr anchor="t" rtlCol="false" tIns="0" lIns="0" bIns="0" rIns="0">
            <a:spAutoFit/>
          </a:bodyPr>
          <a:lstStyle/>
          <a:p>
            <a:pPr algn="ctr">
              <a:lnSpc>
                <a:spcPts val="2659"/>
              </a:lnSpc>
              <a:spcBef>
                <a:spcPct val="0"/>
              </a:spcBef>
            </a:pPr>
            <a:r>
              <a:rPr lang="en-US" sz="1899">
                <a:solidFill>
                  <a:srgbClr val="000000"/>
                </a:solidFill>
                <a:latin typeface="Poppins"/>
              </a:rPr>
              <a:t>Akan muncul kesalahan (error) karena mencoba memasukkan </a:t>
            </a:r>
          </a:p>
          <a:p>
            <a:pPr algn="ctr">
              <a:lnSpc>
                <a:spcPts val="2659"/>
              </a:lnSpc>
              <a:spcBef>
                <a:spcPct val="0"/>
              </a:spcBef>
            </a:pPr>
            <a:r>
              <a:rPr lang="en-US" sz="1899">
                <a:solidFill>
                  <a:srgbClr val="000000"/>
                </a:solidFill>
                <a:latin typeface="Poppins"/>
              </a:rPr>
              <a:t>data dengan id_pelanggan 'P005' yang tidak ada di tabel Pelanggan.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16745">
            <a:off x="12537760" y="5402034"/>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816745">
            <a:off x="7616063" y="-23683"/>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16745">
            <a:off x="6177408" y="768153"/>
            <a:ext cx="5461122" cy="1257455"/>
          </a:xfrm>
          <a:custGeom>
            <a:avLst/>
            <a:gdLst/>
            <a:ahLst/>
            <a:cxnLst/>
            <a:rect r="r" b="b" t="t" l="l"/>
            <a:pathLst>
              <a:path h="1257455" w="5461122">
                <a:moveTo>
                  <a:pt x="0" y="0"/>
                </a:moveTo>
                <a:lnTo>
                  <a:pt x="5461122" y="0"/>
                </a:lnTo>
                <a:lnTo>
                  <a:pt x="5461122" y="1257456"/>
                </a:lnTo>
                <a:lnTo>
                  <a:pt x="0" y="1257456"/>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5" id="5"/>
          <p:cNvSpPr/>
          <p:nvPr/>
        </p:nvSpPr>
        <p:spPr>
          <a:xfrm flipH="false" flipV="false" rot="2816745">
            <a:off x="14528739" y="9831871"/>
            <a:ext cx="5461122" cy="1257455"/>
          </a:xfrm>
          <a:custGeom>
            <a:avLst/>
            <a:gdLst/>
            <a:ahLst/>
            <a:cxnLst/>
            <a:rect r="r" b="b" t="t" l="l"/>
            <a:pathLst>
              <a:path h="1257455" w="5461122">
                <a:moveTo>
                  <a:pt x="0" y="0"/>
                </a:moveTo>
                <a:lnTo>
                  <a:pt x="5461122" y="0"/>
                </a:lnTo>
                <a:lnTo>
                  <a:pt x="5461122" y="1257455"/>
                </a:lnTo>
                <a:lnTo>
                  <a:pt x="0" y="1257455"/>
                </a:lnTo>
                <a:lnTo>
                  <a:pt x="0" y="0"/>
                </a:lnTo>
                <a:close/>
              </a:path>
            </a:pathLst>
          </a:custGeom>
          <a:blipFill>
            <a:blip r:embed="rId4">
              <a:extLst>
                <a:ext uri="{96DAC541-7B7A-43D3-8B79-37D633B846F1}">
                  <asvg:svgBlip xmlns:asvg="http://schemas.microsoft.com/office/drawing/2016/SVG/main" r:embed="rId5"/>
                </a:ext>
              </a:extLst>
            </a:blip>
            <a:stretch>
              <a:fillRect l="0" t="-13160" r="0" b="-23446"/>
            </a:stretch>
          </a:blipFill>
        </p:spPr>
      </p:sp>
      <p:sp>
        <p:nvSpPr>
          <p:cNvPr name="Freeform 6" id="6"/>
          <p:cNvSpPr/>
          <p:nvPr/>
        </p:nvSpPr>
        <p:spPr>
          <a:xfrm flipH="false" flipV="false" rot="0">
            <a:off x="8525511" y="448215"/>
            <a:ext cx="9390570" cy="9390570"/>
          </a:xfrm>
          <a:custGeom>
            <a:avLst/>
            <a:gdLst/>
            <a:ahLst/>
            <a:cxnLst/>
            <a:rect r="r" b="b" t="t" l="l"/>
            <a:pathLst>
              <a:path h="9390570" w="9390570">
                <a:moveTo>
                  <a:pt x="0" y="0"/>
                </a:moveTo>
                <a:lnTo>
                  <a:pt x="9390570" y="0"/>
                </a:lnTo>
                <a:lnTo>
                  <a:pt x="9390570" y="9390570"/>
                </a:lnTo>
                <a:lnTo>
                  <a:pt x="0" y="93905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019305" y="942008"/>
            <a:ext cx="8402983" cy="8402983"/>
          </a:xfrm>
          <a:custGeom>
            <a:avLst/>
            <a:gdLst/>
            <a:ahLst/>
            <a:cxnLst/>
            <a:rect r="r" b="b" t="t" l="l"/>
            <a:pathLst>
              <a:path h="8402983" w="8402983">
                <a:moveTo>
                  <a:pt x="0" y="0"/>
                </a:moveTo>
                <a:lnTo>
                  <a:pt x="8402983" y="0"/>
                </a:lnTo>
                <a:lnTo>
                  <a:pt x="8402983" y="8402984"/>
                </a:lnTo>
                <a:lnTo>
                  <a:pt x="0" y="840298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9483718" y="1406421"/>
            <a:ext cx="7474157" cy="7474157"/>
          </a:xfrm>
          <a:custGeom>
            <a:avLst/>
            <a:gdLst/>
            <a:ahLst/>
            <a:cxnLst/>
            <a:rect r="r" b="b" t="t" l="l"/>
            <a:pathLst>
              <a:path h="7474157" w="7474157">
                <a:moveTo>
                  <a:pt x="0" y="0"/>
                </a:moveTo>
                <a:lnTo>
                  <a:pt x="7474157" y="0"/>
                </a:lnTo>
                <a:lnTo>
                  <a:pt x="7474157" y="7474158"/>
                </a:lnTo>
                <a:lnTo>
                  <a:pt x="0" y="747415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9" id="9"/>
          <p:cNvGrpSpPr/>
          <p:nvPr/>
        </p:nvGrpSpPr>
        <p:grpSpPr>
          <a:xfrm rot="0">
            <a:off x="9905486" y="1828190"/>
            <a:ext cx="6630621" cy="6630621"/>
            <a:chOff x="0" y="0"/>
            <a:chExt cx="812800" cy="812800"/>
          </a:xfrm>
        </p:grpSpPr>
        <p:sp>
          <p:nvSpPr>
            <p:cNvPr name="Freeform 10" id="1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392320" y="277894"/>
            <a:ext cx="1501611" cy="1501611"/>
          </a:xfrm>
          <a:custGeom>
            <a:avLst/>
            <a:gdLst/>
            <a:ahLst/>
            <a:cxnLst/>
            <a:rect r="r" b="b" t="t" l="l"/>
            <a:pathLst>
              <a:path h="1501611" w="1501611">
                <a:moveTo>
                  <a:pt x="0" y="0"/>
                </a:moveTo>
                <a:lnTo>
                  <a:pt x="1501612" y="0"/>
                </a:lnTo>
                <a:lnTo>
                  <a:pt x="1501612" y="1501612"/>
                </a:lnTo>
                <a:lnTo>
                  <a:pt x="0" y="1501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8910558" y="7621235"/>
            <a:ext cx="1259344" cy="1259344"/>
          </a:xfrm>
          <a:custGeom>
            <a:avLst/>
            <a:gdLst/>
            <a:ahLst/>
            <a:cxnLst/>
            <a:rect r="r" b="b" t="t" l="l"/>
            <a:pathLst>
              <a:path h="1259344" w="1259344">
                <a:moveTo>
                  <a:pt x="0" y="0"/>
                </a:moveTo>
                <a:lnTo>
                  <a:pt x="1259343" y="0"/>
                </a:lnTo>
                <a:lnTo>
                  <a:pt x="1259343" y="1259344"/>
                </a:lnTo>
                <a:lnTo>
                  <a:pt x="0" y="125934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512870" y="8644658"/>
            <a:ext cx="5000675" cy="1400667"/>
          </a:xfrm>
          <a:custGeom>
            <a:avLst/>
            <a:gdLst/>
            <a:ahLst/>
            <a:cxnLst/>
            <a:rect r="r" b="b" t="t" l="l"/>
            <a:pathLst>
              <a:path h="1400667" w="5000675">
                <a:moveTo>
                  <a:pt x="0" y="0"/>
                </a:moveTo>
                <a:lnTo>
                  <a:pt x="5000675" y="0"/>
                </a:lnTo>
                <a:lnTo>
                  <a:pt x="5000675" y="1400667"/>
                </a:lnTo>
                <a:lnTo>
                  <a:pt x="0" y="1400667"/>
                </a:lnTo>
                <a:lnTo>
                  <a:pt x="0" y="0"/>
                </a:lnTo>
                <a:close/>
              </a:path>
            </a:pathLst>
          </a:custGeom>
          <a:blipFill>
            <a:blip r:embed="rId12"/>
            <a:stretch>
              <a:fillRect l="0" t="-5804" r="0" b="-5804"/>
            </a:stretch>
          </a:blipFill>
        </p:spPr>
      </p:sp>
      <p:sp>
        <p:nvSpPr>
          <p:cNvPr name="Freeform 15" id="15"/>
          <p:cNvSpPr/>
          <p:nvPr/>
        </p:nvSpPr>
        <p:spPr>
          <a:xfrm flipH="false" flipV="false" rot="0">
            <a:off x="432340" y="325842"/>
            <a:ext cx="1223828" cy="1232332"/>
          </a:xfrm>
          <a:custGeom>
            <a:avLst/>
            <a:gdLst/>
            <a:ahLst/>
            <a:cxnLst/>
            <a:rect r="r" b="b" t="t" l="l"/>
            <a:pathLst>
              <a:path h="1232332" w="1223828">
                <a:moveTo>
                  <a:pt x="0" y="0"/>
                </a:moveTo>
                <a:lnTo>
                  <a:pt x="1223828" y="0"/>
                </a:lnTo>
                <a:lnTo>
                  <a:pt x="1223828" y="1232333"/>
                </a:lnTo>
                <a:lnTo>
                  <a:pt x="0" y="1232333"/>
                </a:lnTo>
                <a:lnTo>
                  <a:pt x="0" y="0"/>
                </a:lnTo>
                <a:close/>
              </a:path>
            </a:pathLst>
          </a:custGeom>
          <a:blipFill>
            <a:blip r:embed="rId13"/>
            <a:stretch>
              <a:fillRect l="0" t="0" r="0" b="0"/>
            </a:stretch>
          </a:blipFill>
        </p:spPr>
      </p:sp>
      <p:grpSp>
        <p:nvGrpSpPr>
          <p:cNvPr name="Group 16" id="16"/>
          <p:cNvGrpSpPr>
            <a:grpSpLocks noChangeAspect="true"/>
          </p:cNvGrpSpPr>
          <p:nvPr/>
        </p:nvGrpSpPr>
        <p:grpSpPr>
          <a:xfrm rot="0">
            <a:off x="10279349" y="2282288"/>
            <a:ext cx="5882894" cy="5882894"/>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6350000" y="3175000"/>
                  </a:moveTo>
                  <a:cubicBezTo>
                    <a:pt x="6350000" y="4925822"/>
                    <a:pt x="4925822" y="6350000"/>
                    <a:pt x="3175000" y="6350000"/>
                  </a:cubicBezTo>
                  <a:cubicBezTo>
                    <a:pt x="1424178" y="6350000"/>
                    <a:pt x="0" y="4925822"/>
                    <a:pt x="0" y="3175000"/>
                  </a:cubicBezTo>
                  <a:cubicBezTo>
                    <a:pt x="0" y="1424178"/>
                    <a:pt x="1424178" y="0"/>
                    <a:pt x="3175000" y="0"/>
                  </a:cubicBezTo>
                  <a:cubicBezTo>
                    <a:pt x="4925822" y="0"/>
                    <a:pt x="6350000" y="1424178"/>
                    <a:pt x="6350000" y="3175000"/>
                  </a:cubicBezTo>
                  <a:close/>
                </a:path>
              </a:pathLst>
            </a:custGeom>
            <a:blipFill>
              <a:blip r:embed="rId14"/>
              <a:stretch>
                <a:fillRect l="-17647" t="0" r="-17647" b="0"/>
              </a:stretch>
            </a:blipFill>
          </p:spPr>
        </p:sp>
      </p:grpSp>
      <p:sp>
        <p:nvSpPr>
          <p:cNvPr name="TextBox 18" id="18"/>
          <p:cNvSpPr txBox="true"/>
          <p:nvPr/>
        </p:nvSpPr>
        <p:spPr>
          <a:xfrm rot="0">
            <a:off x="1028700" y="3984066"/>
            <a:ext cx="7429541" cy="1566788"/>
          </a:xfrm>
          <a:prstGeom prst="rect">
            <a:avLst/>
          </a:prstGeom>
        </p:spPr>
        <p:txBody>
          <a:bodyPr anchor="t" rtlCol="false" tIns="0" lIns="0" bIns="0" rIns="0">
            <a:spAutoFit/>
          </a:bodyPr>
          <a:lstStyle/>
          <a:p>
            <a:pPr>
              <a:lnSpc>
                <a:spcPts val="11476"/>
              </a:lnSpc>
            </a:pPr>
            <a:r>
              <a:rPr lang="en-US" sz="10066">
                <a:solidFill>
                  <a:srgbClr val="000000"/>
                </a:solidFill>
                <a:latin typeface="Poppins Bold"/>
              </a:rPr>
              <a:t>Thank You</a:t>
            </a:r>
          </a:p>
        </p:txBody>
      </p:sp>
      <p:sp>
        <p:nvSpPr>
          <p:cNvPr name="TextBox 19" id="19"/>
          <p:cNvSpPr txBox="true"/>
          <p:nvPr/>
        </p:nvSpPr>
        <p:spPr>
          <a:xfrm rot="0">
            <a:off x="1221842" y="5448023"/>
            <a:ext cx="7429541" cy="411861"/>
          </a:xfrm>
          <a:prstGeom prst="rect">
            <a:avLst/>
          </a:prstGeom>
        </p:spPr>
        <p:txBody>
          <a:bodyPr anchor="t" rtlCol="false" tIns="0" lIns="0" bIns="0" rIns="0">
            <a:spAutoFit/>
          </a:bodyPr>
          <a:lstStyle/>
          <a:p>
            <a:pPr>
              <a:lnSpc>
                <a:spcPts val="3191"/>
              </a:lnSpc>
            </a:pPr>
            <a:r>
              <a:rPr lang="en-US" sz="2799" spc="730">
                <a:solidFill>
                  <a:srgbClr val="000000"/>
                </a:solidFill>
                <a:latin typeface="Archer Gage Demo Light Italics"/>
              </a:rPr>
              <a:t>any question?</a:t>
            </a:r>
          </a:p>
        </p:txBody>
      </p:sp>
      <p:sp>
        <p:nvSpPr>
          <p:cNvPr name="TextBox 20" id="20"/>
          <p:cNvSpPr txBox="true"/>
          <p:nvPr/>
        </p:nvSpPr>
        <p:spPr>
          <a:xfrm rot="0">
            <a:off x="1864908" y="771640"/>
            <a:ext cx="2858404" cy="331212"/>
          </a:xfrm>
          <a:prstGeom prst="rect">
            <a:avLst/>
          </a:prstGeom>
        </p:spPr>
        <p:txBody>
          <a:bodyPr anchor="t" rtlCol="false" tIns="0" lIns="0" bIns="0" rIns="0">
            <a:spAutoFit/>
          </a:bodyPr>
          <a:lstStyle/>
          <a:p>
            <a:pPr>
              <a:lnSpc>
                <a:spcPts val="2483"/>
              </a:lnSpc>
            </a:pPr>
            <a:r>
              <a:rPr lang="en-US" sz="2178">
                <a:solidFill>
                  <a:srgbClr val="000000"/>
                </a:solidFill>
                <a:latin typeface="Poppins Medium Bold"/>
              </a:rPr>
              <a:t>Universitas Riau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82996" y="2141827"/>
            <a:ext cx="5089282" cy="544281"/>
            <a:chOff x="0" y="0"/>
            <a:chExt cx="3800029" cy="406400"/>
          </a:xfrm>
        </p:grpSpPr>
        <p:sp>
          <p:nvSpPr>
            <p:cNvPr name="Freeform 3" id="3"/>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4" id="4"/>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94187" y="2011902"/>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55793">
            <a:off x="13971155" y="-3436160"/>
            <a:ext cx="7469616" cy="15520558"/>
            <a:chOff x="0" y="0"/>
            <a:chExt cx="1967306" cy="4087719"/>
          </a:xfrm>
        </p:grpSpPr>
        <p:sp>
          <p:nvSpPr>
            <p:cNvPr name="Freeform 7" id="7"/>
            <p:cNvSpPr/>
            <p:nvPr/>
          </p:nvSpPr>
          <p:spPr>
            <a:xfrm flipH="false" flipV="false" rot="0">
              <a:off x="0" y="0"/>
              <a:ext cx="1967306" cy="4087719"/>
            </a:xfrm>
            <a:custGeom>
              <a:avLst/>
              <a:gdLst/>
              <a:ahLst/>
              <a:cxnLst/>
              <a:rect r="r" b="b" t="t" l="l"/>
              <a:pathLst>
                <a:path h="4087719" w="1967306">
                  <a:moveTo>
                    <a:pt x="0" y="0"/>
                  </a:moveTo>
                  <a:lnTo>
                    <a:pt x="1967306" y="0"/>
                  </a:lnTo>
                  <a:lnTo>
                    <a:pt x="1967306" y="4087719"/>
                  </a:lnTo>
                  <a:lnTo>
                    <a:pt x="0" y="4087719"/>
                  </a:lnTo>
                  <a:close/>
                </a:path>
              </a:pathLst>
            </a:custGeom>
            <a:solidFill>
              <a:srgbClr val="124A87"/>
            </a:solidFill>
          </p:spPr>
        </p:sp>
        <p:sp>
          <p:nvSpPr>
            <p:cNvPr name="TextBox 8" id="8"/>
            <p:cNvSpPr txBox="true"/>
            <p:nvPr/>
          </p:nvSpPr>
          <p:spPr>
            <a:xfrm>
              <a:off x="0" y="-57150"/>
              <a:ext cx="812800" cy="86995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4721612">
            <a:off x="4885892" y="1896865"/>
            <a:ext cx="14314219" cy="4992084"/>
          </a:xfrm>
          <a:custGeom>
            <a:avLst/>
            <a:gdLst/>
            <a:ahLst/>
            <a:cxnLst/>
            <a:rect r="r" b="b" t="t" l="l"/>
            <a:pathLst>
              <a:path h="4992084" w="14314219">
                <a:moveTo>
                  <a:pt x="0" y="0"/>
                </a:moveTo>
                <a:lnTo>
                  <a:pt x="14314219" y="0"/>
                </a:lnTo>
                <a:lnTo>
                  <a:pt x="14314219" y="4992084"/>
                </a:lnTo>
                <a:lnTo>
                  <a:pt x="0" y="49920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true" flipV="false" rot="-2967198">
            <a:off x="13204835" y="6723561"/>
            <a:ext cx="10909314" cy="3709167"/>
          </a:xfrm>
          <a:custGeom>
            <a:avLst/>
            <a:gdLst/>
            <a:ahLst/>
            <a:cxnLst/>
            <a:rect r="r" b="b" t="t" l="l"/>
            <a:pathLst>
              <a:path h="3709167" w="10909314">
                <a:moveTo>
                  <a:pt x="10909314" y="0"/>
                </a:moveTo>
                <a:lnTo>
                  <a:pt x="0" y="0"/>
                </a:lnTo>
                <a:lnTo>
                  <a:pt x="0" y="3709167"/>
                </a:lnTo>
                <a:lnTo>
                  <a:pt x="10909314" y="3709167"/>
                </a:lnTo>
                <a:lnTo>
                  <a:pt x="10909314" y="0"/>
                </a:lnTo>
                <a:close/>
              </a:path>
            </a:pathLst>
          </a:custGeom>
          <a:blipFill>
            <a:blip r:embed="rId6">
              <a:alphaModFix amt="77000"/>
              <a:extLst>
                <a:ext uri="{96DAC541-7B7A-43D3-8B79-37D633B846F1}">
                  <asvg:svgBlip xmlns:asvg="http://schemas.microsoft.com/office/drawing/2016/SVG/main" r:embed="rId7"/>
                </a:ext>
              </a:extLst>
            </a:blip>
            <a:stretch>
              <a:fillRect l="0" t="0" r="0" b="0"/>
            </a:stretch>
          </a:blipFill>
        </p:spPr>
      </p:sp>
      <p:grpSp>
        <p:nvGrpSpPr>
          <p:cNvPr name="Group 11" id="11"/>
          <p:cNvGrpSpPr/>
          <p:nvPr/>
        </p:nvGrpSpPr>
        <p:grpSpPr>
          <a:xfrm rot="0">
            <a:off x="11413209" y="946396"/>
            <a:ext cx="857867" cy="857867"/>
            <a:chOff x="0" y="0"/>
            <a:chExt cx="812800" cy="812800"/>
          </a:xfrm>
        </p:grpSpPr>
        <p:sp>
          <p:nvSpPr>
            <p:cNvPr name="Freeform 12" id="1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13" id="13"/>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4" id="14"/>
          <p:cNvGrpSpPr/>
          <p:nvPr/>
        </p:nvGrpSpPr>
        <p:grpSpPr>
          <a:xfrm rot="0">
            <a:off x="10899095" y="2226096"/>
            <a:ext cx="604566" cy="604566"/>
            <a:chOff x="0" y="0"/>
            <a:chExt cx="812800" cy="812800"/>
          </a:xfrm>
        </p:grpSpPr>
        <p:sp>
          <p:nvSpPr>
            <p:cNvPr name="Freeform 15" id="15"/>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16" id="16"/>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grpSp>
        <p:nvGrpSpPr>
          <p:cNvPr name="Group 17" id="17"/>
          <p:cNvGrpSpPr/>
          <p:nvPr/>
        </p:nvGrpSpPr>
        <p:grpSpPr>
          <a:xfrm rot="0">
            <a:off x="11724185" y="681913"/>
            <a:ext cx="637633" cy="637633"/>
            <a:chOff x="0" y="0"/>
            <a:chExt cx="812800" cy="812800"/>
          </a:xfrm>
        </p:grpSpPr>
        <p:sp>
          <p:nvSpPr>
            <p:cNvPr name="Freeform 18" id="18"/>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76200">
              <a:solidFill>
                <a:srgbClr val="FDB034"/>
              </a:solidFill>
            </a:ln>
          </p:spPr>
        </p:sp>
        <p:sp>
          <p:nvSpPr>
            <p:cNvPr name="TextBox 19" id="19"/>
            <p:cNvSpPr txBox="true"/>
            <p:nvPr/>
          </p:nvSpPr>
          <p:spPr>
            <a:xfrm>
              <a:off x="76200" y="76200"/>
              <a:ext cx="660400" cy="660400"/>
            </a:xfrm>
            <a:prstGeom prst="rect">
              <a:avLst/>
            </a:prstGeom>
          </p:spPr>
          <p:txBody>
            <a:bodyPr anchor="ctr" rtlCol="false" tIns="50800" lIns="50800" bIns="50800" rIns="50800"/>
            <a:lstStyle/>
            <a:p>
              <a:pPr algn="ctr">
                <a:lnSpc>
                  <a:spcPts val="1855"/>
                </a:lnSpc>
              </a:pPr>
            </a:p>
          </p:txBody>
        </p:sp>
      </p:grpSp>
      <p:sp>
        <p:nvSpPr>
          <p:cNvPr name="TextBox 20" id="20"/>
          <p:cNvSpPr txBox="true"/>
          <p:nvPr/>
        </p:nvSpPr>
        <p:spPr>
          <a:xfrm rot="0">
            <a:off x="2287776" y="2179115"/>
            <a:ext cx="2571001"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Introduction</a:t>
            </a:r>
          </a:p>
        </p:txBody>
      </p:sp>
      <p:sp>
        <p:nvSpPr>
          <p:cNvPr name="TextBox 21" id="21"/>
          <p:cNvSpPr txBox="true"/>
          <p:nvPr/>
        </p:nvSpPr>
        <p:spPr>
          <a:xfrm rot="0">
            <a:off x="1505358" y="1058338"/>
            <a:ext cx="5266920" cy="800100"/>
          </a:xfrm>
          <a:prstGeom prst="rect">
            <a:avLst/>
          </a:prstGeom>
        </p:spPr>
        <p:txBody>
          <a:bodyPr anchor="t" rtlCol="false" tIns="0" lIns="0" bIns="0" rIns="0">
            <a:spAutoFit/>
          </a:bodyPr>
          <a:lstStyle/>
          <a:p>
            <a:pPr>
              <a:lnSpc>
                <a:spcPts val="6299"/>
              </a:lnSpc>
              <a:spcBef>
                <a:spcPct val="0"/>
              </a:spcBef>
            </a:pPr>
            <a:r>
              <a:rPr lang="en-US" sz="4499">
                <a:solidFill>
                  <a:srgbClr val="000000"/>
                </a:solidFill>
                <a:latin typeface="Poppins Bold"/>
              </a:rPr>
              <a:t>Database Design</a:t>
            </a:r>
          </a:p>
        </p:txBody>
      </p:sp>
      <p:sp>
        <p:nvSpPr>
          <p:cNvPr name="Freeform 22" id="22"/>
          <p:cNvSpPr/>
          <p:nvPr/>
        </p:nvSpPr>
        <p:spPr>
          <a:xfrm flipH="false" flipV="false" rot="0">
            <a:off x="9612" y="5638"/>
            <a:ext cx="3652548" cy="1023062"/>
          </a:xfrm>
          <a:custGeom>
            <a:avLst/>
            <a:gdLst/>
            <a:ahLst/>
            <a:cxnLst/>
            <a:rect r="r" b="b" t="t" l="l"/>
            <a:pathLst>
              <a:path h="1023062" w="3652548">
                <a:moveTo>
                  <a:pt x="0" y="0"/>
                </a:moveTo>
                <a:lnTo>
                  <a:pt x="3652548" y="0"/>
                </a:lnTo>
                <a:lnTo>
                  <a:pt x="3652548" y="1023062"/>
                </a:lnTo>
                <a:lnTo>
                  <a:pt x="0" y="1023062"/>
                </a:lnTo>
                <a:lnTo>
                  <a:pt x="0" y="0"/>
                </a:lnTo>
                <a:close/>
              </a:path>
            </a:pathLst>
          </a:custGeom>
          <a:blipFill>
            <a:blip r:embed="rId8"/>
            <a:stretch>
              <a:fillRect l="0" t="-5804" r="0" b="-5804"/>
            </a:stretch>
          </a:blipFill>
        </p:spPr>
      </p:sp>
      <p:sp>
        <p:nvSpPr>
          <p:cNvPr name="TextBox 23" id="23"/>
          <p:cNvSpPr txBox="true"/>
          <p:nvPr/>
        </p:nvSpPr>
        <p:spPr>
          <a:xfrm rot="0">
            <a:off x="1639296" y="2139808"/>
            <a:ext cx="87400"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1</a:t>
            </a:r>
          </a:p>
        </p:txBody>
      </p:sp>
      <p:grpSp>
        <p:nvGrpSpPr>
          <p:cNvPr name="Group 24" id="24"/>
          <p:cNvGrpSpPr/>
          <p:nvPr/>
        </p:nvGrpSpPr>
        <p:grpSpPr>
          <a:xfrm rot="0">
            <a:off x="1682996" y="3121660"/>
            <a:ext cx="5089282" cy="544281"/>
            <a:chOff x="0" y="0"/>
            <a:chExt cx="3800029" cy="406400"/>
          </a:xfrm>
        </p:grpSpPr>
        <p:sp>
          <p:nvSpPr>
            <p:cNvPr name="Freeform 25" id="25"/>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26" id="2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27" id="27"/>
          <p:cNvSpPr/>
          <p:nvPr/>
        </p:nvSpPr>
        <p:spPr>
          <a:xfrm flipH="false" flipV="false" rot="0">
            <a:off x="1294187" y="2991735"/>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8" id="28"/>
          <p:cNvSpPr txBox="true"/>
          <p:nvPr/>
        </p:nvSpPr>
        <p:spPr>
          <a:xfrm rot="0">
            <a:off x="2287776" y="3158948"/>
            <a:ext cx="4129103"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Busineess &amp; Requirements</a:t>
            </a:r>
          </a:p>
        </p:txBody>
      </p:sp>
      <p:sp>
        <p:nvSpPr>
          <p:cNvPr name="TextBox 29" id="29"/>
          <p:cNvSpPr txBox="true"/>
          <p:nvPr/>
        </p:nvSpPr>
        <p:spPr>
          <a:xfrm rot="0">
            <a:off x="1601528" y="3119641"/>
            <a:ext cx="162936"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2</a:t>
            </a:r>
          </a:p>
        </p:txBody>
      </p:sp>
      <p:grpSp>
        <p:nvGrpSpPr>
          <p:cNvPr name="Group 30" id="30"/>
          <p:cNvGrpSpPr/>
          <p:nvPr/>
        </p:nvGrpSpPr>
        <p:grpSpPr>
          <a:xfrm rot="0">
            <a:off x="1682996" y="4101286"/>
            <a:ext cx="5089282" cy="544281"/>
            <a:chOff x="0" y="0"/>
            <a:chExt cx="3800029" cy="406400"/>
          </a:xfrm>
        </p:grpSpPr>
        <p:sp>
          <p:nvSpPr>
            <p:cNvPr name="Freeform 31" id="31"/>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32" id="32"/>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33" id="33"/>
          <p:cNvSpPr/>
          <p:nvPr/>
        </p:nvSpPr>
        <p:spPr>
          <a:xfrm flipH="false" flipV="false" rot="0">
            <a:off x="1294187" y="3971361"/>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4" id="34"/>
          <p:cNvSpPr txBox="true"/>
          <p:nvPr/>
        </p:nvSpPr>
        <p:spPr>
          <a:xfrm rot="0">
            <a:off x="2287776" y="4138573"/>
            <a:ext cx="4484502"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Information Requirement</a:t>
            </a:r>
          </a:p>
        </p:txBody>
      </p:sp>
      <p:sp>
        <p:nvSpPr>
          <p:cNvPr name="TextBox 35" id="35"/>
          <p:cNvSpPr txBox="true"/>
          <p:nvPr/>
        </p:nvSpPr>
        <p:spPr>
          <a:xfrm rot="0">
            <a:off x="1603199" y="4099266"/>
            <a:ext cx="159594"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3</a:t>
            </a:r>
          </a:p>
        </p:txBody>
      </p:sp>
      <p:grpSp>
        <p:nvGrpSpPr>
          <p:cNvPr name="Group 36" id="36"/>
          <p:cNvGrpSpPr/>
          <p:nvPr/>
        </p:nvGrpSpPr>
        <p:grpSpPr>
          <a:xfrm rot="0">
            <a:off x="1682996" y="5081119"/>
            <a:ext cx="5089282" cy="544281"/>
            <a:chOff x="0" y="0"/>
            <a:chExt cx="3800029" cy="406400"/>
          </a:xfrm>
        </p:grpSpPr>
        <p:sp>
          <p:nvSpPr>
            <p:cNvPr name="Freeform 37" id="37"/>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38" id="38"/>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39" id="39"/>
          <p:cNvSpPr/>
          <p:nvPr/>
        </p:nvSpPr>
        <p:spPr>
          <a:xfrm flipH="false" flipV="false" rot="0">
            <a:off x="1294187" y="4951194"/>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0" id="40"/>
          <p:cNvSpPr txBox="true"/>
          <p:nvPr/>
        </p:nvSpPr>
        <p:spPr>
          <a:xfrm rot="0">
            <a:off x="2287776" y="5118407"/>
            <a:ext cx="2571001"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Business Rule</a:t>
            </a:r>
          </a:p>
        </p:txBody>
      </p:sp>
      <p:sp>
        <p:nvSpPr>
          <p:cNvPr name="TextBox 41" id="41"/>
          <p:cNvSpPr txBox="true"/>
          <p:nvPr/>
        </p:nvSpPr>
        <p:spPr>
          <a:xfrm rot="0">
            <a:off x="1597434" y="5079100"/>
            <a:ext cx="171124"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4</a:t>
            </a:r>
          </a:p>
        </p:txBody>
      </p:sp>
      <p:grpSp>
        <p:nvGrpSpPr>
          <p:cNvPr name="Group 42" id="42"/>
          <p:cNvGrpSpPr/>
          <p:nvPr/>
        </p:nvGrpSpPr>
        <p:grpSpPr>
          <a:xfrm rot="0">
            <a:off x="1682996" y="6060745"/>
            <a:ext cx="5089282" cy="544281"/>
            <a:chOff x="0" y="0"/>
            <a:chExt cx="3800029" cy="406400"/>
          </a:xfrm>
        </p:grpSpPr>
        <p:sp>
          <p:nvSpPr>
            <p:cNvPr name="Freeform 43" id="43"/>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44" id="44"/>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45" id="45"/>
          <p:cNvSpPr/>
          <p:nvPr/>
        </p:nvSpPr>
        <p:spPr>
          <a:xfrm flipH="false" flipV="false" rot="0">
            <a:off x="1294187" y="5930819"/>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6" id="46"/>
          <p:cNvSpPr txBox="true"/>
          <p:nvPr/>
        </p:nvSpPr>
        <p:spPr>
          <a:xfrm rot="0">
            <a:off x="2287776" y="6098032"/>
            <a:ext cx="3151470"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 ERD</a:t>
            </a:r>
          </a:p>
        </p:txBody>
      </p:sp>
      <p:sp>
        <p:nvSpPr>
          <p:cNvPr name="TextBox 47" id="47"/>
          <p:cNvSpPr txBox="true"/>
          <p:nvPr/>
        </p:nvSpPr>
        <p:spPr>
          <a:xfrm rot="0">
            <a:off x="1600191" y="6058725"/>
            <a:ext cx="165610"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5</a:t>
            </a:r>
          </a:p>
        </p:txBody>
      </p:sp>
      <p:grpSp>
        <p:nvGrpSpPr>
          <p:cNvPr name="Group 48" id="48"/>
          <p:cNvGrpSpPr/>
          <p:nvPr/>
        </p:nvGrpSpPr>
        <p:grpSpPr>
          <a:xfrm rot="0">
            <a:off x="1682996" y="7040370"/>
            <a:ext cx="5089282" cy="544281"/>
            <a:chOff x="0" y="0"/>
            <a:chExt cx="3800029" cy="406400"/>
          </a:xfrm>
        </p:grpSpPr>
        <p:sp>
          <p:nvSpPr>
            <p:cNvPr name="Freeform 49" id="49"/>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50" id="50"/>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51" id="51"/>
          <p:cNvSpPr/>
          <p:nvPr/>
        </p:nvSpPr>
        <p:spPr>
          <a:xfrm flipH="false" flipV="false" rot="0">
            <a:off x="1294187" y="6910445"/>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2" id="52"/>
          <p:cNvSpPr txBox="true"/>
          <p:nvPr/>
        </p:nvSpPr>
        <p:spPr>
          <a:xfrm rot="0">
            <a:off x="2287776" y="7077658"/>
            <a:ext cx="4129103"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Assumptions </a:t>
            </a:r>
          </a:p>
        </p:txBody>
      </p:sp>
      <p:sp>
        <p:nvSpPr>
          <p:cNvPr name="TextBox 53" id="53"/>
          <p:cNvSpPr txBox="true"/>
          <p:nvPr/>
        </p:nvSpPr>
        <p:spPr>
          <a:xfrm rot="0">
            <a:off x="1597434" y="7038351"/>
            <a:ext cx="171124"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6</a:t>
            </a:r>
          </a:p>
        </p:txBody>
      </p:sp>
      <p:grpSp>
        <p:nvGrpSpPr>
          <p:cNvPr name="Group 54" id="54"/>
          <p:cNvGrpSpPr/>
          <p:nvPr/>
        </p:nvGrpSpPr>
        <p:grpSpPr>
          <a:xfrm rot="0">
            <a:off x="1682996" y="8018013"/>
            <a:ext cx="5089282" cy="544281"/>
            <a:chOff x="0" y="0"/>
            <a:chExt cx="3800029" cy="406400"/>
          </a:xfrm>
        </p:grpSpPr>
        <p:sp>
          <p:nvSpPr>
            <p:cNvPr name="Freeform 55" id="55"/>
            <p:cNvSpPr/>
            <p:nvPr/>
          </p:nvSpPr>
          <p:spPr>
            <a:xfrm flipH="false" flipV="false" rot="0">
              <a:off x="203200" y="-326"/>
              <a:ext cx="3393629" cy="407051"/>
            </a:xfrm>
            <a:custGeom>
              <a:avLst/>
              <a:gdLst/>
              <a:ahLst/>
              <a:cxnLst/>
              <a:rect r="r" b="b" t="t" l="l"/>
              <a:pathLst>
                <a:path h="407051" w="3393629">
                  <a:moveTo>
                    <a:pt x="3393629" y="326"/>
                  </a:moveTo>
                  <a:cubicBezTo>
                    <a:pt x="3320816" y="0"/>
                    <a:pt x="3253394" y="38659"/>
                    <a:pt x="3216894" y="101663"/>
                  </a:cubicBezTo>
                  <a:cubicBezTo>
                    <a:pt x="3180393" y="164667"/>
                    <a:pt x="3180393" y="242385"/>
                    <a:pt x="3216894" y="305389"/>
                  </a:cubicBezTo>
                  <a:cubicBezTo>
                    <a:pt x="3253394" y="368393"/>
                    <a:pt x="3320816" y="407052"/>
                    <a:pt x="3393629" y="406726"/>
                  </a:cubicBezTo>
                  <a:lnTo>
                    <a:pt x="0" y="406726"/>
                  </a:lnTo>
                  <a:cubicBezTo>
                    <a:pt x="72813" y="407052"/>
                    <a:pt x="140234" y="368393"/>
                    <a:pt x="176735" y="305389"/>
                  </a:cubicBezTo>
                  <a:cubicBezTo>
                    <a:pt x="213236" y="242385"/>
                    <a:pt x="213236" y="164667"/>
                    <a:pt x="176735" y="101663"/>
                  </a:cubicBezTo>
                  <a:cubicBezTo>
                    <a:pt x="140234" y="38659"/>
                    <a:pt x="72813" y="0"/>
                    <a:pt x="0" y="326"/>
                  </a:cubicBezTo>
                  <a:close/>
                </a:path>
              </a:pathLst>
            </a:custGeom>
            <a:solidFill>
              <a:srgbClr val="0063C8"/>
            </a:solidFill>
            <a:ln>
              <a:noFill/>
            </a:ln>
          </p:spPr>
        </p:sp>
        <p:sp>
          <p:nvSpPr>
            <p:cNvPr name="TextBox 56" id="56"/>
            <p:cNvSpPr txBox="true"/>
            <p:nvPr/>
          </p:nvSpPr>
          <p:spPr>
            <a:xfrm>
              <a:off x="0" y="-57150"/>
              <a:ext cx="812800" cy="463550"/>
            </a:xfrm>
            <a:prstGeom prst="rect">
              <a:avLst/>
            </a:prstGeom>
          </p:spPr>
          <p:txBody>
            <a:bodyPr anchor="ctr" rtlCol="false" tIns="50800" lIns="50800" bIns="50800" rIns="50800"/>
            <a:lstStyle/>
            <a:p>
              <a:pPr algn="ctr">
                <a:lnSpc>
                  <a:spcPts val="2659"/>
                </a:lnSpc>
              </a:pPr>
            </a:p>
          </p:txBody>
        </p:sp>
      </p:grpSp>
      <p:sp>
        <p:nvSpPr>
          <p:cNvPr name="Freeform 57" id="57"/>
          <p:cNvSpPr/>
          <p:nvPr/>
        </p:nvSpPr>
        <p:spPr>
          <a:xfrm flipH="false" flipV="false" rot="0">
            <a:off x="1294187" y="7888088"/>
            <a:ext cx="777618" cy="777618"/>
          </a:xfrm>
          <a:custGeom>
            <a:avLst/>
            <a:gdLst/>
            <a:ahLst/>
            <a:cxnLst/>
            <a:rect r="r" b="b" t="t" l="l"/>
            <a:pathLst>
              <a:path h="777618" w="777618">
                <a:moveTo>
                  <a:pt x="0" y="0"/>
                </a:moveTo>
                <a:lnTo>
                  <a:pt x="777618" y="0"/>
                </a:lnTo>
                <a:lnTo>
                  <a:pt x="777618" y="777618"/>
                </a:lnTo>
                <a:lnTo>
                  <a:pt x="0" y="7776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8" id="58"/>
          <p:cNvSpPr txBox="true"/>
          <p:nvPr/>
        </p:nvSpPr>
        <p:spPr>
          <a:xfrm rot="0">
            <a:off x="2287776" y="8055301"/>
            <a:ext cx="4484502" cy="405113"/>
          </a:xfrm>
          <a:prstGeom prst="rect">
            <a:avLst/>
          </a:prstGeom>
        </p:spPr>
        <p:txBody>
          <a:bodyPr anchor="t" rtlCol="false" tIns="0" lIns="0" bIns="0" rIns="0">
            <a:spAutoFit/>
          </a:bodyPr>
          <a:lstStyle/>
          <a:p>
            <a:pPr>
              <a:lnSpc>
                <a:spcPts val="3233"/>
              </a:lnSpc>
              <a:spcBef>
                <a:spcPct val="0"/>
              </a:spcBef>
            </a:pPr>
            <a:r>
              <a:rPr lang="en-US" sz="2309">
                <a:solidFill>
                  <a:srgbClr val="FFFFFF"/>
                </a:solidFill>
                <a:latin typeface="Poppins Medium"/>
              </a:rPr>
              <a:t>  Relational Model</a:t>
            </a:r>
          </a:p>
        </p:txBody>
      </p:sp>
      <p:sp>
        <p:nvSpPr>
          <p:cNvPr name="TextBox 59" id="59"/>
          <p:cNvSpPr txBox="true"/>
          <p:nvPr/>
        </p:nvSpPr>
        <p:spPr>
          <a:xfrm rot="0">
            <a:off x="1602698" y="8015994"/>
            <a:ext cx="160596" cy="444420"/>
          </a:xfrm>
          <a:prstGeom prst="rect">
            <a:avLst/>
          </a:prstGeom>
        </p:spPr>
        <p:txBody>
          <a:bodyPr anchor="t" rtlCol="false" tIns="0" lIns="0" bIns="0" rIns="0">
            <a:spAutoFit/>
          </a:bodyPr>
          <a:lstStyle/>
          <a:p>
            <a:pPr algn="ctr">
              <a:lnSpc>
                <a:spcPts val="3772"/>
              </a:lnSpc>
            </a:pPr>
            <a:r>
              <a:rPr lang="en-US" sz="2694">
                <a:solidFill>
                  <a:srgbClr val="000000"/>
                </a:solidFill>
                <a:latin typeface="Gagalin"/>
              </a:rPr>
              <a:t>7</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46666" y="781452"/>
            <a:ext cx="10758944" cy="10758944"/>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E88B00"/>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8355303" y="-1978853"/>
            <a:ext cx="10758944" cy="10758944"/>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DB034"/>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a:grpSpLocks noChangeAspect="true"/>
          </p:cNvGrpSpPr>
          <p:nvPr/>
        </p:nvGrpSpPr>
        <p:grpSpPr>
          <a:xfrm rot="0">
            <a:off x="10156988" y="-1396924"/>
            <a:ext cx="11141128" cy="11141084"/>
            <a:chOff x="0" y="0"/>
            <a:chExt cx="6350000" cy="6349975"/>
          </a:xfrm>
        </p:grpSpPr>
        <p:sp>
          <p:nvSpPr>
            <p:cNvPr name="Freeform 9" id="9"/>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16752" t="0" r="-16752" b="0"/>
              </a:stretch>
            </a:blipFill>
          </p:spPr>
        </p:sp>
      </p:grpSp>
      <p:grpSp>
        <p:nvGrpSpPr>
          <p:cNvPr name="Group 10" id="10"/>
          <p:cNvGrpSpPr/>
          <p:nvPr/>
        </p:nvGrpSpPr>
        <p:grpSpPr>
          <a:xfrm rot="0">
            <a:off x="8355303" y="8527500"/>
            <a:ext cx="4319820" cy="4319820"/>
            <a:chOff x="0" y="0"/>
            <a:chExt cx="812800" cy="812800"/>
          </a:xfrm>
        </p:grpSpPr>
        <p:sp>
          <p:nvSpPr>
            <p:cNvPr name="Freeform 11" id="11"/>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E4D8D"/>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0" y="8761082"/>
            <a:ext cx="4881153" cy="1525918"/>
          </a:xfrm>
          <a:custGeom>
            <a:avLst/>
            <a:gdLst/>
            <a:ahLst/>
            <a:cxnLst/>
            <a:rect r="r" b="b" t="t" l="l"/>
            <a:pathLst>
              <a:path h="1525918" w="4881153">
                <a:moveTo>
                  <a:pt x="0" y="0"/>
                </a:moveTo>
                <a:lnTo>
                  <a:pt x="4881153" y="0"/>
                </a:lnTo>
                <a:lnTo>
                  <a:pt x="4881153" y="1525918"/>
                </a:lnTo>
                <a:lnTo>
                  <a:pt x="0" y="1525918"/>
                </a:lnTo>
                <a:lnTo>
                  <a:pt x="0" y="0"/>
                </a:lnTo>
                <a:close/>
              </a:path>
            </a:pathLst>
          </a:custGeom>
          <a:blipFill>
            <a:blip r:embed="rId3"/>
            <a:stretch>
              <a:fillRect l="0" t="0" r="0" b="0"/>
            </a:stretch>
          </a:blipFill>
        </p:spPr>
      </p:sp>
      <p:sp>
        <p:nvSpPr>
          <p:cNvPr name="TextBox 14" id="14"/>
          <p:cNvSpPr txBox="true"/>
          <p:nvPr/>
        </p:nvSpPr>
        <p:spPr>
          <a:xfrm rot="0">
            <a:off x="1028700" y="838200"/>
            <a:ext cx="5684451" cy="1202816"/>
          </a:xfrm>
          <a:prstGeom prst="rect">
            <a:avLst/>
          </a:prstGeom>
        </p:spPr>
        <p:txBody>
          <a:bodyPr anchor="t" rtlCol="false" tIns="0" lIns="0" bIns="0" rIns="0">
            <a:spAutoFit/>
          </a:bodyPr>
          <a:lstStyle/>
          <a:p>
            <a:pPr>
              <a:lnSpc>
                <a:spcPts val="9303"/>
              </a:lnSpc>
              <a:spcBef>
                <a:spcPct val="0"/>
              </a:spcBef>
            </a:pPr>
            <a:r>
              <a:rPr lang="en-US" sz="6645">
                <a:solidFill>
                  <a:srgbClr val="0E4D8D"/>
                </a:solidFill>
                <a:latin typeface="Poppins ExtraBold"/>
              </a:rPr>
              <a:t>Introduction</a:t>
            </a:r>
          </a:p>
        </p:txBody>
      </p:sp>
      <p:sp>
        <p:nvSpPr>
          <p:cNvPr name="TextBox 15" id="15"/>
          <p:cNvSpPr txBox="true"/>
          <p:nvPr/>
        </p:nvSpPr>
        <p:spPr>
          <a:xfrm rot="0">
            <a:off x="1028700" y="2302556"/>
            <a:ext cx="6868978" cy="3003248"/>
          </a:xfrm>
          <a:prstGeom prst="rect">
            <a:avLst/>
          </a:prstGeom>
        </p:spPr>
        <p:txBody>
          <a:bodyPr anchor="t" rtlCol="false" tIns="0" lIns="0" bIns="0" rIns="0">
            <a:spAutoFit/>
          </a:bodyPr>
          <a:lstStyle/>
          <a:p>
            <a:pPr algn="just">
              <a:lnSpc>
                <a:spcPts val="2961"/>
              </a:lnSpc>
            </a:pPr>
            <a:r>
              <a:rPr lang="en-US" sz="2115">
                <a:solidFill>
                  <a:srgbClr val="000000"/>
                </a:solidFill>
                <a:latin typeface="Poppins Medium"/>
              </a:rPr>
              <a:t>Pada project kali ini kami akan membuat sebuah sistem yang mana akan kami terapkan pada sebuah restoran. </a:t>
            </a:r>
          </a:p>
          <a:p>
            <a:pPr algn="just">
              <a:lnSpc>
                <a:spcPts val="2961"/>
              </a:lnSpc>
            </a:pPr>
            <a:r>
              <a:rPr lang="en-US" sz="2115">
                <a:solidFill>
                  <a:srgbClr val="000000"/>
                </a:solidFill>
                <a:latin typeface="Poppins Medium"/>
              </a:rPr>
              <a:t>Pada restoran tersebut kami akan menerapkan sebuah sistem pemesanan makanan secara Drive Thru. </a:t>
            </a:r>
          </a:p>
          <a:p>
            <a:pPr algn="just">
              <a:lnSpc>
                <a:spcPts val="2961"/>
              </a:lnSpc>
              <a:spcBef>
                <a:spcPct val="0"/>
              </a:spcBef>
            </a:pPr>
            <a:r>
              <a:rPr lang="en-US" sz="2115">
                <a:solidFill>
                  <a:srgbClr val="000000"/>
                </a:solidFill>
                <a:latin typeface="Poppins Medium"/>
              </a:rPr>
              <a:t>untuk lebih detail nya simak penjelasan selajutnya dari kami.</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21140" y="927448"/>
            <a:ext cx="8553615" cy="8553615"/>
          </a:xfrm>
          <a:custGeom>
            <a:avLst/>
            <a:gdLst/>
            <a:ahLst/>
            <a:cxnLst/>
            <a:rect r="r" b="b" t="t" l="l"/>
            <a:pathLst>
              <a:path h="8553615" w="8553615">
                <a:moveTo>
                  <a:pt x="0" y="0"/>
                </a:moveTo>
                <a:lnTo>
                  <a:pt x="8553615" y="0"/>
                </a:lnTo>
                <a:lnTo>
                  <a:pt x="8553615" y="8553615"/>
                </a:lnTo>
                <a:lnTo>
                  <a:pt x="0" y="8553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7901713">
            <a:off x="369264" y="-14654"/>
            <a:ext cx="9769056" cy="3072812"/>
          </a:xfrm>
          <a:custGeom>
            <a:avLst/>
            <a:gdLst/>
            <a:ahLst/>
            <a:cxnLst/>
            <a:rect r="r" b="b" t="t" l="l"/>
            <a:pathLst>
              <a:path h="3072812" w="9769056">
                <a:moveTo>
                  <a:pt x="9769056" y="0"/>
                </a:moveTo>
                <a:lnTo>
                  <a:pt x="0" y="0"/>
                </a:lnTo>
                <a:lnTo>
                  <a:pt x="0" y="3072812"/>
                </a:lnTo>
                <a:lnTo>
                  <a:pt x="9769056" y="3072812"/>
                </a:lnTo>
                <a:lnTo>
                  <a:pt x="9769056"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901713">
            <a:off x="-1456491" y="7699667"/>
            <a:ext cx="9769056" cy="3072812"/>
          </a:xfrm>
          <a:custGeom>
            <a:avLst/>
            <a:gdLst/>
            <a:ahLst/>
            <a:cxnLst/>
            <a:rect r="r" b="b" t="t" l="l"/>
            <a:pathLst>
              <a:path h="3072812" w="9769056">
                <a:moveTo>
                  <a:pt x="0" y="0"/>
                </a:moveTo>
                <a:lnTo>
                  <a:pt x="9769056" y="0"/>
                </a:lnTo>
                <a:lnTo>
                  <a:pt x="9769056" y="3072812"/>
                </a:lnTo>
                <a:lnTo>
                  <a:pt x="0" y="3072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885646">
            <a:off x="5439295" y="1114148"/>
            <a:ext cx="5461122" cy="815209"/>
          </a:xfrm>
          <a:custGeom>
            <a:avLst/>
            <a:gdLst/>
            <a:ahLst/>
            <a:cxnLst/>
            <a:rect r="r" b="b" t="t" l="l"/>
            <a:pathLst>
              <a:path h="815209" w="5461122">
                <a:moveTo>
                  <a:pt x="0" y="0"/>
                </a:moveTo>
                <a:lnTo>
                  <a:pt x="5461122" y="0"/>
                </a:lnTo>
                <a:lnTo>
                  <a:pt x="5461122" y="815208"/>
                </a:lnTo>
                <a:lnTo>
                  <a:pt x="0" y="815208"/>
                </a:lnTo>
                <a:lnTo>
                  <a:pt x="0" y="0"/>
                </a:lnTo>
                <a:close/>
              </a:path>
            </a:pathLst>
          </a:custGeom>
          <a:blipFill>
            <a:blip r:embed="rId8">
              <a:extLst>
                <a:ext uri="{96DAC541-7B7A-43D3-8B79-37D633B846F1}">
                  <asvg:svgBlip xmlns:asvg="http://schemas.microsoft.com/office/drawing/2016/SVG/main" r:embed="rId9"/>
                </a:ext>
              </a:extLst>
            </a:blip>
            <a:stretch>
              <a:fillRect l="0" t="-42143" r="0" b="-68571"/>
            </a:stretch>
          </a:blipFill>
        </p:spPr>
      </p:sp>
      <p:sp>
        <p:nvSpPr>
          <p:cNvPr name="Freeform 6" id="6"/>
          <p:cNvSpPr/>
          <p:nvPr/>
        </p:nvSpPr>
        <p:spPr>
          <a:xfrm flipH="true" flipV="false" rot="7885646">
            <a:off x="-1701861" y="8200655"/>
            <a:ext cx="5461122" cy="815209"/>
          </a:xfrm>
          <a:custGeom>
            <a:avLst/>
            <a:gdLst/>
            <a:ahLst/>
            <a:cxnLst/>
            <a:rect r="r" b="b" t="t" l="l"/>
            <a:pathLst>
              <a:path h="815209" w="5461122">
                <a:moveTo>
                  <a:pt x="5461122" y="0"/>
                </a:moveTo>
                <a:lnTo>
                  <a:pt x="0" y="0"/>
                </a:lnTo>
                <a:lnTo>
                  <a:pt x="0" y="815208"/>
                </a:lnTo>
                <a:lnTo>
                  <a:pt x="5461122" y="815208"/>
                </a:lnTo>
                <a:lnTo>
                  <a:pt x="5461122" y="0"/>
                </a:lnTo>
                <a:close/>
              </a:path>
            </a:pathLst>
          </a:custGeom>
          <a:blipFill>
            <a:blip r:embed="rId10">
              <a:extLst>
                <a:ext uri="{96DAC541-7B7A-43D3-8B79-37D633B846F1}">
                  <asvg:svgBlip xmlns:asvg="http://schemas.microsoft.com/office/drawing/2016/SVG/main" r:embed="rId11"/>
                </a:ext>
              </a:extLst>
            </a:blip>
            <a:stretch>
              <a:fillRect l="0" t="-42143" r="0" b="-68571"/>
            </a:stretch>
          </a:blipFill>
        </p:spPr>
      </p:sp>
      <p:sp>
        <p:nvSpPr>
          <p:cNvPr name="Freeform 7" id="7"/>
          <p:cNvSpPr/>
          <p:nvPr/>
        </p:nvSpPr>
        <p:spPr>
          <a:xfrm flipH="false" flipV="false" rot="0">
            <a:off x="670923" y="1377231"/>
            <a:ext cx="7654049" cy="7654049"/>
          </a:xfrm>
          <a:custGeom>
            <a:avLst/>
            <a:gdLst/>
            <a:ahLst/>
            <a:cxnLst/>
            <a:rect r="r" b="b" t="t" l="l"/>
            <a:pathLst>
              <a:path h="7654049" w="7654049">
                <a:moveTo>
                  <a:pt x="0" y="0"/>
                </a:moveTo>
                <a:lnTo>
                  <a:pt x="7654049" y="0"/>
                </a:lnTo>
                <a:lnTo>
                  <a:pt x="7654049" y="7654049"/>
                </a:lnTo>
                <a:lnTo>
                  <a:pt x="0" y="76540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8" id="8"/>
          <p:cNvSpPr/>
          <p:nvPr/>
        </p:nvSpPr>
        <p:spPr>
          <a:xfrm flipH="false" flipV="false" rot="0">
            <a:off x="1093944" y="1800252"/>
            <a:ext cx="6808007" cy="6808007"/>
          </a:xfrm>
          <a:custGeom>
            <a:avLst/>
            <a:gdLst/>
            <a:ahLst/>
            <a:cxnLst/>
            <a:rect r="r" b="b" t="t" l="l"/>
            <a:pathLst>
              <a:path h="6808007" w="6808007">
                <a:moveTo>
                  <a:pt x="0" y="0"/>
                </a:moveTo>
                <a:lnTo>
                  <a:pt x="6808007" y="0"/>
                </a:lnTo>
                <a:lnTo>
                  <a:pt x="6808007" y="6808007"/>
                </a:lnTo>
                <a:lnTo>
                  <a:pt x="0" y="68080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9" id="9"/>
          <p:cNvSpPr/>
          <p:nvPr/>
        </p:nvSpPr>
        <p:spPr>
          <a:xfrm flipH="false" flipV="false" rot="0">
            <a:off x="522651" y="805937"/>
            <a:ext cx="1142588" cy="1142588"/>
          </a:xfrm>
          <a:custGeom>
            <a:avLst/>
            <a:gdLst/>
            <a:ahLst/>
            <a:cxnLst/>
            <a:rect r="r" b="b" t="t" l="l"/>
            <a:pathLst>
              <a:path h="1142588" w="1142588">
                <a:moveTo>
                  <a:pt x="0" y="0"/>
                </a:moveTo>
                <a:lnTo>
                  <a:pt x="1142587" y="0"/>
                </a:lnTo>
                <a:lnTo>
                  <a:pt x="1142587" y="1142588"/>
                </a:lnTo>
                <a:lnTo>
                  <a:pt x="0" y="11425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7323616" y="7606902"/>
            <a:ext cx="1001357" cy="1001357"/>
          </a:xfrm>
          <a:custGeom>
            <a:avLst/>
            <a:gdLst/>
            <a:ahLst/>
            <a:cxnLst/>
            <a:rect r="r" b="b" t="t" l="l"/>
            <a:pathLst>
              <a:path h="1001357" w="1001357">
                <a:moveTo>
                  <a:pt x="0" y="0"/>
                </a:moveTo>
                <a:lnTo>
                  <a:pt x="1001356" y="0"/>
                </a:lnTo>
                <a:lnTo>
                  <a:pt x="1001356" y="1001357"/>
                </a:lnTo>
                <a:lnTo>
                  <a:pt x="0" y="100135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1" id="11"/>
          <p:cNvGrpSpPr>
            <a:grpSpLocks noChangeAspect="true"/>
          </p:cNvGrpSpPr>
          <p:nvPr/>
        </p:nvGrpSpPr>
        <p:grpSpPr>
          <a:xfrm rot="0">
            <a:off x="1326424" y="2032744"/>
            <a:ext cx="6343048" cy="6343022"/>
            <a:chOff x="0" y="0"/>
            <a:chExt cx="6350000" cy="6349975"/>
          </a:xfrm>
        </p:grpSpPr>
        <p:sp>
          <p:nvSpPr>
            <p:cNvPr name="Freeform 12" id="12"/>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6"/>
              <a:stretch>
                <a:fillRect l="-41463" t="0" r="-41463" b="0"/>
              </a:stretch>
            </a:blipFill>
          </p:spPr>
        </p:sp>
      </p:grpSp>
      <p:sp>
        <p:nvSpPr>
          <p:cNvPr name="Freeform 13" id="13"/>
          <p:cNvSpPr/>
          <p:nvPr/>
        </p:nvSpPr>
        <p:spPr>
          <a:xfrm flipH="false" flipV="false" rot="0">
            <a:off x="13581133" y="8761082"/>
            <a:ext cx="4881153" cy="1525918"/>
          </a:xfrm>
          <a:custGeom>
            <a:avLst/>
            <a:gdLst/>
            <a:ahLst/>
            <a:cxnLst/>
            <a:rect r="r" b="b" t="t" l="l"/>
            <a:pathLst>
              <a:path h="1525918" w="4881153">
                <a:moveTo>
                  <a:pt x="0" y="0"/>
                </a:moveTo>
                <a:lnTo>
                  <a:pt x="4881153" y="0"/>
                </a:lnTo>
                <a:lnTo>
                  <a:pt x="4881153" y="1525918"/>
                </a:lnTo>
                <a:lnTo>
                  <a:pt x="0" y="1525918"/>
                </a:lnTo>
                <a:lnTo>
                  <a:pt x="0" y="0"/>
                </a:lnTo>
                <a:close/>
              </a:path>
            </a:pathLst>
          </a:custGeom>
          <a:blipFill>
            <a:blip r:embed="rId17"/>
            <a:stretch>
              <a:fillRect l="0" t="0" r="0" b="0"/>
            </a:stretch>
          </a:blipFill>
        </p:spPr>
      </p:sp>
      <p:sp>
        <p:nvSpPr>
          <p:cNvPr name="TextBox 14" id="14"/>
          <p:cNvSpPr txBox="true"/>
          <p:nvPr/>
        </p:nvSpPr>
        <p:spPr>
          <a:xfrm rot="0">
            <a:off x="9268197" y="1297414"/>
            <a:ext cx="7991103" cy="687705"/>
          </a:xfrm>
          <a:prstGeom prst="rect">
            <a:avLst/>
          </a:prstGeom>
        </p:spPr>
        <p:txBody>
          <a:bodyPr anchor="t" rtlCol="false" tIns="0" lIns="0" bIns="0" rIns="0">
            <a:spAutoFit/>
          </a:bodyPr>
          <a:lstStyle/>
          <a:p>
            <a:pPr algn="r">
              <a:lnSpc>
                <a:spcPts val="5084"/>
              </a:lnSpc>
            </a:pPr>
            <a:r>
              <a:rPr lang="en-US" sz="4499" spc="-134">
                <a:solidFill>
                  <a:srgbClr val="000000"/>
                </a:solidFill>
                <a:latin typeface="Poppins Bold"/>
              </a:rPr>
              <a:t>Busineess &amp; Requirements</a:t>
            </a:r>
          </a:p>
        </p:txBody>
      </p:sp>
      <p:sp>
        <p:nvSpPr>
          <p:cNvPr name="TextBox 15" id="15"/>
          <p:cNvSpPr txBox="true"/>
          <p:nvPr/>
        </p:nvSpPr>
        <p:spPr>
          <a:xfrm rot="0">
            <a:off x="9144000" y="2642053"/>
            <a:ext cx="8874267" cy="5899531"/>
          </a:xfrm>
          <a:prstGeom prst="rect">
            <a:avLst/>
          </a:prstGeom>
        </p:spPr>
        <p:txBody>
          <a:bodyPr anchor="t" rtlCol="false" tIns="0" lIns="0" bIns="0" rIns="0">
            <a:spAutoFit/>
          </a:bodyPr>
          <a:lstStyle/>
          <a:p>
            <a:pPr algn="just">
              <a:lnSpc>
                <a:spcPts val="3331"/>
              </a:lnSpc>
            </a:pPr>
            <a:r>
              <a:rPr lang="en-US" sz="2799">
                <a:solidFill>
                  <a:srgbClr val="000000"/>
                </a:solidFill>
                <a:latin typeface="Poppins"/>
              </a:rPr>
              <a:t> Pada sebuah restoran siap saji ada yang menyediakan sistem pemesanan makanan secara Drive Thru. Pemesanan makanan secara Drive Thru ini memudahkan pembeli dalam memesan makanan tanpa harus turun atau meninggalkan kendaraan. Pembeli cukup melakukan antrian, lalu membaca menu pesanan yang tersedia memesan makanan dan membayarnya. Pemesanan makanan akan dicatat oleh Kasir dan pembeli langsung membayarkan total pembelian makanan. Pembeli menuju bagian pengambilan pesanan makanan.</a:t>
            </a:r>
          </a:p>
          <a:p>
            <a:pPr algn="just">
              <a:lnSpc>
                <a:spcPts val="3331"/>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6111" y="2959230"/>
            <a:ext cx="1278316" cy="1278316"/>
            <a:chOff x="0" y="0"/>
            <a:chExt cx="812800" cy="812800"/>
          </a:xfrm>
        </p:grpSpPr>
        <p:sp>
          <p:nvSpPr>
            <p:cNvPr name="Freeform 3" id="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4" id="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06111" y="4503529"/>
            <a:ext cx="1278316" cy="1278316"/>
            <a:chOff x="0" y="0"/>
            <a:chExt cx="812800" cy="812800"/>
          </a:xfrm>
        </p:grpSpPr>
        <p:sp>
          <p:nvSpPr>
            <p:cNvPr name="Freeform 6" id="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7" id="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206111" y="6049455"/>
            <a:ext cx="1278316" cy="1278316"/>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206111" y="838200"/>
            <a:ext cx="15875778" cy="1202816"/>
          </a:xfrm>
          <a:prstGeom prst="rect">
            <a:avLst/>
          </a:prstGeom>
        </p:spPr>
        <p:txBody>
          <a:bodyPr anchor="t" rtlCol="false" tIns="0" lIns="0" bIns="0" rIns="0">
            <a:spAutoFit/>
          </a:bodyPr>
          <a:lstStyle/>
          <a:p>
            <a:pPr algn="ctr">
              <a:lnSpc>
                <a:spcPts val="9303"/>
              </a:lnSpc>
              <a:spcBef>
                <a:spcPct val="0"/>
              </a:spcBef>
            </a:pPr>
            <a:r>
              <a:rPr lang="en-US" sz="6645">
                <a:solidFill>
                  <a:srgbClr val="0E4D8D"/>
                </a:solidFill>
                <a:latin typeface="Poppins ExtraBold"/>
              </a:rPr>
              <a:t>Information Requirement</a:t>
            </a:r>
          </a:p>
        </p:txBody>
      </p:sp>
      <p:grpSp>
        <p:nvGrpSpPr>
          <p:cNvPr name="Group 12" id="12"/>
          <p:cNvGrpSpPr/>
          <p:nvPr/>
        </p:nvGrpSpPr>
        <p:grpSpPr>
          <a:xfrm rot="0">
            <a:off x="-1522364" y="9979204"/>
            <a:ext cx="21354623" cy="2652117"/>
            <a:chOff x="0" y="0"/>
            <a:chExt cx="5624263" cy="698500"/>
          </a:xfrm>
        </p:grpSpPr>
        <p:sp>
          <p:nvSpPr>
            <p:cNvPr name="Freeform 13" id="13"/>
            <p:cNvSpPr/>
            <p:nvPr/>
          </p:nvSpPr>
          <p:spPr>
            <a:xfrm flipH="false" flipV="false" rot="0">
              <a:off x="0" y="0"/>
              <a:ext cx="5624263" cy="698500"/>
            </a:xfrm>
            <a:custGeom>
              <a:avLst/>
              <a:gdLst/>
              <a:ahLst/>
              <a:cxnLst/>
              <a:rect r="r" b="b" t="t" l="l"/>
              <a:pathLst>
                <a:path h="698500" w="5624263">
                  <a:moveTo>
                    <a:pt x="5624263" y="349250"/>
                  </a:moveTo>
                  <a:lnTo>
                    <a:pt x="5421063" y="698500"/>
                  </a:lnTo>
                  <a:lnTo>
                    <a:pt x="203200" y="698500"/>
                  </a:lnTo>
                  <a:lnTo>
                    <a:pt x="0" y="349250"/>
                  </a:lnTo>
                  <a:lnTo>
                    <a:pt x="203200" y="0"/>
                  </a:lnTo>
                  <a:lnTo>
                    <a:pt x="5421063" y="0"/>
                  </a:lnTo>
                  <a:lnTo>
                    <a:pt x="5624263" y="349250"/>
                  </a:lnTo>
                  <a:close/>
                </a:path>
              </a:pathLst>
            </a:custGeom>
            <a:solidFill>
              <a:srgbClr val="0575E6"/>
            </a:solidFill>
          </p:spPr>
        </p:sp>
        <p:sp>
          <p:nvSpPr>
            <p:cNvPr name="TextBox 14" id="1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681160" y="9979204"/>
            <a:ext cx="11022791" cy="2652117"/>
            <a:chOff x="0" y="0"/>
            <a:chExt cx="2903122" cy="698500"/>
          </a:xfrm>
        </p:grpSpPr>
        <p:sp>
          <p:nvSpPr>
            <p:cNvPr name="Freeform 16" id="16"/>
            <p:cNvSpPr/>
            <p:nvPr/>
          </p:nvSpPr>
          <p:spPr>
            <a:xfrm flipH="false" flipV="false" rot="0">
              <a:off x="0" y="0"/>
              <a:ext cx="2903122" cy="698500"/>
            </a:xfrm>
            <a:custGeom>
              <a:avLst/>
              <a:gdLst/>
              <a:ahLst/>
              <a:cxnLst/>
              <a:rect r="r" b="b" t="t" l="l"/>
              <a:pathLst>
                <a:path h="698500" w="2903122">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name="TextBox 17" id="1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563875" y="0"/>
            <a:ext cx="3724125" cy="1164215"/>
          </a:xfrm>
          <a:custGeom>
            <a:avLst/>
            <a:gdLst/>
            <a:ahLst/>
            <a:cxnLst/>
            <a:rect r="r" b="b" t="t" l="l"/>
            <a:pathLst>
              <a:path h="1164215" w="3724125">
                <a:moveTo>
                  <a:pt x="0" y="0"/>
                </a:moveTo>
                <a:lnTo>
                  <a:pt x="3724125" y="0"/>
                </a:lnTo>
                <a:lnTo>
                  <a:pt x="3724125" y="1164215"/>
                </a:lnTo>
                <a:lnTo>
                  <a:pt x="0" y="1164215"/>
                </a:lnTo>
                <a:lnTo>
                  <a:pt x="0" y="0"/>
                </a:lnTo>
                <a:close/>
              </a:path>
            </a:pathLst>
          </a:custGeom>
          <a:blipFill>
            <a:blip r:embed="rId2"/>
            <a:stretch>
              <a:fillRect l="0" t="0" r="0" b="0"/>
            </a:stretch>
          </a:blipFill>
        </p:spPr>
      </p:sp>
      <p:grpSp>
        <p:nvGrpSpPr>
          <p:cNvPr name="Group 19" id="19"/>
          <p:cNvGrpSpPr/>
          <p:nvPr/>
        </p:nvGrpSpPr>
        <p:grpSpPr>
          <a:xfrm rot="0">
            <a:off x="1248795" y="7832763"/>
            <a:ext cx="1278316" cy="1278316"/>
            <a:chOff x="0" y="0"/>
            <a:chExt cx="812800" cy="812800"/>
          </a:xfrm>
        </p:grpSpPr>
        <p:sp>
          <p:nvSpPr>
            <p:cNvPr name="Freeform 20" id="20"/>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21" id="21"/>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9936348" y="3106451"/>
            <a:ext cx="1278316" cy="1278316"/>
            <a:chOff x="0" y="0"/>
            <a:chExt cx="812800" cy="812800"/>
          </a:xfrm>
        </p:grpSpPr>
        <p:sp>
          <p:nvSpPr>
            <p:cNvPr name="Freeform 23" id="23"/>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9936348" y="4650750"/>
            <a:ext cx="1278316" cy="1278316"/>
            <a:chOff x="0" y="0"/>
            <a:chExt cx="812800" cy="812800"/>
          </a:xfrm>
        </p:grpSpPr>
        <p:sp>
          <p:nvSpPr>
            <p:cNvPr name="Freeform 26" id="26"/>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27" id="27"/>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9936348" y="6196676"/>
            <a:ext cx="1278316" cy="1278316"/>
            <a:chOff x="0" y="0"/>
            <a:chExt cx="812800" cy="812800"/>
          </a:xfrm>
        </p:grpSpPr>
        <p:sp>
          <p:nvSpPr>
            <p:cNvPr name="Freeform 29" id="2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30" id="30"/>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grpSp>
        <p:nvGrpSpPr>
          <p:cNvPr name="Group 31" id="31"/>
          <p:cNvGrpSpPr/>
          <p:nvPr/>
        </p:nvGrpSpPr>
        <p:grpSpPr>
          <a:xfrm rot="0">
            <a:off x="9979033" y="7979984"/>
            <a:ext cx="1278316" cy="1278316"/>
            <a:chOff x="0" y="0"/>
            <a:chExt cx="812800" cy="812800"/>
          </a:xfrm>
        </p:grpSpPr>
        <p:sp>
          <p:nvSpPr>
            <p:cNvPr name="Freeform 32" id="32"/>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3C8"/>
            </a:solidFill>
          </p:spPr>
        </p:sp>
        <p:sp>
          <p:nvSpPr>
            <p:cNvPr name="TextBox 33" id="33"/>
            <p:cNvSpPr txBox="true"/>
            <p:nvPr/>
          </p:nvSpPr>
          <p:spPr>
            <a:xfrm>
              <a:off x="76200" y="19050"/>
              <a:ext cx="660400" cy="717550"/>
            </a:xfrm>
            <a:prstGeom prst="rect">
              <a:avLst/>
            </a:prstGeom>
          </p:spPr>
          <p:txBody>
            <a:bodyPr anchor="ctr" rtlCol="false" tIns="50800" lIns="50800" bIns="50800" rIns="50800"/>
            <a:lstStyle/>
            <a:p>
              <a:pPr algn="ctr">
                <a:lnSpc>
                  <a:spcPts val="2659"/>
                </a:lnSpc>
              </a:pPr>
            </a:p>
          </p:txBody>
        </p:sp>
      </p:grpSp>
      <p:sp>
        <p:nvSpPr>
          <p:cNvPr name="Freeform 34" id="34"/>
          <p:cNvSpPr/>
          <p:nvPr/>
        </p:nvSpPr>
        <p:spPr>
          <a:xfrm flipH="false" flipV="false" rot="0">
            <a:off x="1527297" y="3259217"/>
            <a:ext cx="635944" cy="678341"/>
          </a:xfrm>
          <a:custGeom>
            <a:avLst/>
            <a:gdLst/>
            <a:ahLst/>
            <a:cxnLst/>
            <a:rect r="r" b="b" t="t" l="l"/>
            <a:pathLst>
              <a:path h="678341" w="635944">
                <a:moveTo>
                  <a:pt x="0" y="0"/>
                </a:moveTo>
                <a:lnTo>
                  <a:pt x="635944" y="0"/>
                </a:lnTo>
                <a:lnTo>
                  <a:pt x="635944" y="678341"/>
                </a:lnTo>
                <a:lnTo>
                  <a:pt x="0" y="6783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5" id="35"/>
          <p:cNvSpPr/>
          <p:nvPr/>
        </p:nvSpPr>
        <p:spPr>
          <a:xfrm flipH="false" flipV="false" rot="0">
            <a:off x="1454121" y="4754092"/>
            <a:ext cx="913364" cy="777190"/>
          </a:xfrm>
          <a:custGeom>
            <a:avLst/>
            <a:gdLst/>
            <a:ahLst/>
            <a:cxnLst/>
            <a:rect r="r" b="b" t="t" l="l"/>
            <a:pathLst>
              <a:path h="777190" w="913364">
                <a:moveTo>
                  <a:pt x="0" y="0"/>
                </a:moveTo>
                <a:lnTo>
                  <a:pt x="913364" y="0"/>
                </a:lnTo>
                <a:lnTo>
                  <a:pt x="913364" y="777190"/>
                </a:lnTo>
                <a:lnTo>
                  <a:pt x="0" y="77719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6" id="36"/>
          <p:cNvSpPr/>
          <p:nvPr/>
        </p:nvSpPr>
        <p:spPr>
          <a:xfrm flipH="false" flipV="false" rot="0">
            <a:off x="1447714" y="6280751"/>
            <a:ext cx="715527" cy="785508"/>
          </a:xfrm>
          <a:custGeom>
            <a:avLst/>
            <a:gdLst/>
            <a:ahLst/>
            <a:cxnLst/>
            <a:rect r="r" b="b" t="t" l="l"/>
            <a:pathLst>
              <a:path h="785508" w="715527">
                <a:moveTo>
                  <a:pt x="0" y="0"/>
                </a:moveTo>
                <a:lnTo>
                  <a:pt x="715527" y="0"/>
                </a:lnTo>
                <a:lnTo>
                  <a:pt x="715527" y="785508"/>
                </a:lnTo>
                <a:lnTo>
                  <a:pt x="0" y="7855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7" id="37"/>
          <p:cNvSpPr/>
          <p:nvPr/>
        </p:nvSpPr>
        <p:spPr>
          <a:xfrm flipH="false" flipV="false" rot="0">
            <a:off x="1436269" y="7988399"/>
            <a:ext cx="854171" cy="857386"/>
          </a:xfrm>
          <a:custGeom>
            <a:avLst/>
            <a:gdLst/>
            <a:ahLst/>
            <a:cxnLst/>
            <a:rect r="r" b="b" t="t" l="l"/>
            <a:pathLst>
              <a:path h="857386" w="854171">
                <a:moveTo>
                  <a:pt x="0" y="0"/>
                </a:moveTo>
                <a:lnTo>
                  <a:pt x="854171" y="0"/>
                </a:lnTo>
                <a:lnTo>
                  <a:pt x="854171" y="857386"/>
                </a:lnTo>
                <a:lnTo>
                  <a:pt x="0" y="857386"/>
                </a:lnTo>
                <a:lnTo>
                  <a:pt x="0" y="0"/>
                </a:lnTo>
                <a:close/>
              </a:path>
            </a:pathLst>
          </a:custGeom>
          <a:blipFill>
            <a:blip r:embed="rId9"/>
            <a:stretch>
              <a:fillRect l="0" t="0" r="0" b="0"/>
            </a:stretch>
          </a:blipFill>
        </p:spPr>
      </p:sp>
      <p:sp>
        <p:nvSpPr>
          <p:cNvPr name="Freeform 38" id="38"/>
          <p:cNvSpPr/>
          <p:nvPr/>
        </p:nvSpPr>
        <p:spPr>
          <a:xfrm flipH="false" flipV="false" rot="0">
            <a:off x="10277269" y="3291286"/>
            <a:ext cx="596474" cy="782261"/>
          </a:xfrm>
          <a:custGeom>
            <a:avLst/>
            <a:gdLst/>
            <a:ahLst/>
            <a:cxnLst/>
            <a:rect r="r" b="b" t="t" l="l"/>
            <a:pathLst>
              <a:path h="782261" w="596474">
                <a:moveTo>
                  <a:pt x="0" y="0"/>
                </a:moveTo>
                <a:lnTo>
                  <a:pt x="596474" y="0"/>
                </a:lnTo>
                <a:lnTo>
                  <a:pt x="596474" y="782261"/>
                </a:lnTo>
                <a:lnTo>
                  <a:pt x="0" y="78226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9" id="39"/>
          <p:cNvSpPr/>
          <p:nvPr/>
        </p:nvSpPr>
        <p:spPr>
          <a:xfrm flipH="false" flipV="false" rot="0">
            <a:off x="10172273" y="4991289"/>
            <a:ext cx="837065" cy="616289"/>
          </a:xfrm>
          <a:custGeom>
            <a:avLst/>
            <a:gdLst/>
            <a:ahLst/>
            <a:cxnLst/>
            <a:rect r="r" b="b" t="t" l="l"/>
            <a:pathLst>
              <a:path h="616289" w="837065">
                <a:moveTo>
                  <a:pt x="0" y="0"/>
                </a:moveTo>
                <a:lnTo>
                  <a:pt x="837065" y="0"/>
                </a:lnTo>
                <a:lnTo>
                  <a:pt x="837065" y="616289"/>
                </a:lnTo>
                <a:lnTo>
                  <a:pt x="0" y="6162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40" id="40"/>
          <p:cNvSpPr/>
          <p:nvPr/>
        </p:nvSpPr>
        <p:spPr>
          <a:xfrm flipH="false" flipV="false" rot="0">
            <a:off x="10277269" y="6450321"/>
            <a:ext cx="626976" cy="753124"/>
          </a:xfrm>
          <a:custGeom>
            <a:avLst/>
            <a:gdLst/>
            <a:ahLst/>
            <a:cxnLst/>
            <a:rect r="r" b="b" t="t" l="l"/>
            <a:pathLst>
              <a:path h="753124" w="626976">
                <a:moveTo>
                  <a:pt x="0" y="0"/>
                </a:moveTo>
                <a:lnTo>
                  <a:pt x="626976" y="0"/>
                </a:lnTo>
                <a:lnTo>
                  <a:pt x="626976" y="753124"/>
                </a:lnTo>
                <a:lnTo>
                  <a:pt x="0" y="7531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41" id="41"/>
          <p:cNvSpPr/>
          <p:nvPr/>
        </p:nvSpPr>
        <p:spPr>
          <a:xfrm flipH="false" flipV="false" rot="0">
            <a:off x="10172273" y="8272405"/>
            <a:ext cx="948012" cy="749792"/>
          </a:xfrm>
          <a:custGeom>
            <a:avLst/>
            <a:gdLst/>
            <a:ahLst/>
            <a:cxnLst/>
            <a:rect r="r" b="b" t="t" l="l"/>
            <a:pathLst>
              <a:path h="749792" w="948012">
                <a:moveTo>
                  <a:pt x="0" y="0"/>
                </a:moveTo>
                <a:lnTo>
                  <a:pt x="948012" y="0"/>
                </a:lnTo>
                <a:lnTo>
                  <a:pt x="948012" y="749792"/>
                </a:lnTo>
                <a:lnTo>
                  <a:pt x="0" y="74979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42" id="42"/>
          <p:cNvSpPr txBox="true"/>
          <p:nvPr/>
        </p:nvSpPr>
        <p:spPr>
          <a:xfrm rot="0">
            <a:off x="2744467" y="2902080"/>
            <a:ext cx="3273751" cy="389207"/>
          </a:xfrm>
          <a:prstGeom prst="rect">
            <a:avLst/>
          </a:prstGeom>
        </p:spPr>
        <p:txBody>
          <a:bodyPr anchor="t" rtlCol="false" tIns="0" lIns="0" bIns="0" rIns="0">
            <a:spAutoFit/>
          </a:bodyPr>
          <a:lstStyle/>
          <a:p>
            <a:pPr>
              <a:lnSpc>
                <a:spcPts val="3082"/>
              </a:lnSpc>
              <a:spcBef>
                <a:spcPct val="0"/>
              </a:spcBef>
            </a:pPr>
            <a:r>
              <a:rPr lang="en-US" sz="2201">
                <a:solidFill>
                  <a:srgbClr val="124A87"/>
                </a:solidFill>
                <a:latin typeface="Poppins ExtraBold"/>
              </a:rPr>
              <a:t>Pelanggan</a:t>
            </a:r>
          </a:p>
        </p:txBody>
      </p:sp>
      <p:sp>
        <p:nvSpPr>
          <p:cNvPr name="TextBox 43" id="43"/>
          <p:cNvSpPr txBox="true"/>
          <p:nvPr/>
        </p:nvSpPr>
        <p:spPr>
          <a:xfrm rot="0">
            <a:off x="2771631" y="3332080"/>
            <a:ext cx="4212341" cy="809625"/>
          </a:xfrm>
          <a:prstGeom prst="rect">
            <a:avLst/>
          </a:prstGeom>
        </p:spPr>
        <p:txBody>
          <a:bodyPr anchor="t" rtlCol="false" tIns="0" lIns="0" bIns="0" rIns="0">
            <a:spAutoFit/>
          </a:bodyPr>
          <a:lstStyle/>
          <a:p>
            <a:pPr algn="just">
              <a:lnSpc>
                <a:spcPts val="2100"/>
              </a:lnSpc>
            </a:pPr>
            <a:r>
              <a:rPr lang="en-US" sz="1500">
                <a:solidFill>
                  <a:srgbClr val="000000"/>
                </a:solidFill>
                <a:latin typeface="Poppins Medium"/>
              </a:rPr>
              <a:t>Seseorang yang melakukan pembelian </a:t>
            </a:r>
            <a:r>
              <a:rPr lang="en-US" sz="1500">
                <a:solidFill>
                  <a:srgbClr val="000000"/>
                </a:solidFill>
                <a:latin typeface="Poppins Medium"/>
              </a:rPr>
              <a:t>atau pemesanan makanan.</a:t>
            </a:r>
          </a:p>
          <a:p>
            <a:pPr algn="just">
              <a:lnSpc>
                <a:spcPts val="2100"/>
              </a:lnSpc>
              <a:spcBef>
                <a:spcPct val="0"/>
              </a:spcBef>
            </a:pPr>
          </a:p>
        </p:txBody>
      </p:sp>
      <p:sp>
        <p:nvSpPr>
          <p:cNvPr name="TextBox 44" id="44"/>
          <p:cNvSpPr txBox="true"/>
          <p:nvPr/>
        </p:nvSpPr>
        <p:spPr>
          <a:xfrm rot="0">
            <a:off x="2744467" y="4426376"/>
            <a:ext cx="2813679" cy="389207"/>
          </a:xfrm>
          <a:prstGeom prst="rect">
            <a:avLst/>
          </a:prstGeom>
        </p:spPr>
        <p:txBody>
          <a:bodyPr anchor="t" rtlCol="false" tIns="0" lIns="0" bIns="0" rIns="0">
            <a:spAutoFit/>
          </a:bodyPr>
          <a:lstStyle/>
          <a:p>
            <a:pPr>
              <a:lnSpc>
                <a:spcPts val="3082"/>
              </a:lnSpc>
              <a:spcBef>
                <a:spcPct val="0"/>
              </a:spcBef>
            </a:pPr>
            <a:r>
              <a:rPr lang="en-US" sz="2201">
                <a:solidFill>
                  <a:srgbClr val="124A87"/>
                </a:solidFill>
                <a:latin typeface="Poppins ExtraBold"/>
              </a:rPr>
              <a:t>Pesanan</a:t>
            </a:r>
          </a:p>
        </p:txBody>
      </p:sp>
      <p:sp>
        <p:nvSpPr>
          <p:cNvPr name="TextBox 45" id="45"/>
          <p:cNvSpPr txBox="true"/>
          <p:nvPr/>
        </p:nvSpPr>
        <p:spPr>
          <a:xfrm rot="0">
            <a:off x="2771631" y="4856376"/>
            <a:ext cx="4212341" cy="809625"/>
          </a:xfrm>
          <a:prstGeom prst="rect">
            <a:avLst/>
          </a:prstGeom>
        </p:spPr>
        <p:txBody>
          <a:bodyPr anchor="t" rtlCol="false" tIns="0" lIns="0" bIns="0" rIns="0">
            <a:spAutoFit/>
          </a:bodyPr>
          <a:lstStyle/>
          <a:p>
            <a:pPr algn="just">
              <a:lnSpc>
                <a:spcPts val="2100"/>
              </a:lnSpc>
            </a:pPr>
            <a:r>
              <a:rPr lang="en-US" sz="1500">
                <a:solidFill>
                  <a:srgbClr val="000000"/>
                </a:solidFill>
                <a:latin typeface="Poppins Medium"/>
              </a:rPr>
              <a:t>Menu-menu yang dipesan oleh</a:t>
            </a:r>
          </a:p>
          <a:p>
            <a:pPr algn="just">
              <a:lnSpc>
                <a:spcPts val="2100"/>
              </a:lnSpc>
            </a:pPr>
            <a:r>
              <a:rPr lang="en-US" sz="1500">
                <a:solidFill>
                  <a:srgbClr val="000000"/>
                </a:solidFill>
                <a:latin typeface="Poppins Medium"/>
              </a:rPr>
              <a:t>pelanggan.</a:t>
            </a:r>
          </a:p>
          <a:p>
            <a:pPr algn="just">
              <a:lnSpc>
                <a:spcPts val="2100"/>
              </a:lnSpc>
              <a:spcBef>
                <a:spcPct val="0"/>
              </a:spcBef>
            </a:pPr>
          </a:p>
        </p:txBody>
      </p:sp>
      <p:sp>
        <p:nvSpPr>
          <p:cNvPr name="TextBox 46" id="46"/>
          <p:cNvSpPr txBox="true"/>
          <p:nvPr/>
        </p:nvSpPr>
        <p:spPr>
          <a:xfrm rot="0">
            <a:off x="2771631" y="5992305"/>
            <a:ext cx="1773516" cy="389207"/>
          </a:xfrm>
          <a:prstGeom prst="rect">
            <a:avLst/>
          </a:prstGeom>
        </p:spPr>
        <p:txBody>
          <a:bodyPr anchor="t" rtlCol="false" tIns="0" lIns="0" bIns="0" rIns="0">
            <a:spAutoFit/>
          </a:bodyPr>
          <a:lstStyle/>
          <a:p>
            <a:pPr>
              <a:lnSpc>
                <a:spcPts val="3082"/>
              </a:lnSpc>
              <a:spcBef>
                <a:spcPct val="0"/>
              </a:spcBef>
            </a:pPr>
            <a:r>
              <a:rPr lang="en-US" sz="2201">
                <a:solidFill>
                  <a:srgbClr val="124A87"/>
                </a:solidFill>
                <a:latin typeface="Poppins ExtraBold"/>
              </a:rPr>
              <a:t>Struk</a:t>
            </a:r>
          </a:p>
        </p:txBody>
      </p:sp>
      <p:sp>
        <p:nvSpPr>
          <p:cNvPr name="TextBox 47" id="47"/>
          <p:cNvSpPr txBox="true"/>
          <p:nvPr/>
        </p:nvSpPr>
        <p:spPr>
          <a:xfrm rot="0">
            <a:off x="2798794" y="6431830"/>
            <a:ext cx="4212341" cy="771615"/>
          </a:xfrm>
          <a:prstGeom prst="rect">
            <a:avLst/>
          </a:prstGeom>
        </p:spPr>
        <p:txBody>
          <a:bodyPr anchor="t" rtlCol="false" tIns="0" lIns="0" bIns="0" rIns="0">
            <a:spAutoFit/>
          </a:bodyPr>
          <a:lstStyle/>
          <a:p>
            <a:pPr algn="just">
              <a:lnSpc>
                <a:spcPts val="2095"/>
              </a:lnSpc>
            </a:pPr>
            <a:r>
              <a:rPr lang="en-US" sz="1496">
                <a:solidFill>
                  <a:srgbClr val="000000"/>
                </a:solidFill>
                <a:latin typeface="Poppins Medium"/>
              </a:rPr>
              <a:t>Sebuah bukti pembayaran dari detail</a:t>
            </a:r>
          </a:p>
          <a:p>
            <a:pPr algn="just">
              <a:lnSpc>
                <a:spcPts val="2095"/>
              </a:lnSpc>
            </a:pPr>
            <a:r>
              <a:rPr lang="en-US" sz="1496">
                <a:solidFill>
                  <a:srgbClr val="000000"/>
                </a:solidFill>
                <a:latin typeface="Poppins Medium"/>
              </a:rPr>
              <a:t>pesanan yang dilakukan oleh pelanggan.</a:t>
            </a:r>
          </a:p>
          <a:p>
            <a:pPr algn="just">
              <a:lnSpc>
                <a:spcPts val="2095"/>
              </a:lnSpc>
              <a:spcBef>
                <a:spcPct val="0"/>
              </a:spcBef>
            </a:pPr>
          </a:p>
        </p:txBody>
      </p:sp>
      <p:sp>
        <p:nvSpPr>
          <p:cNvPr name="TextBox 48" id="48"/>
          <p:cNvSpPr txBox="true"/>
          <p:nvPr/>
        </p:nvSpPr>
        <p:spPr>
          <a:xfrm rot="0">
            <a:off x="2814315" y="7775613"/>
            <a:ext cx="1773516" cy="389207"/>
          </a:xfrm>
          <a:prstGeom prst="rect">
            <a:avLst/>
          </a:prstGeom>
        </p:spPr>
        <p:txBody>
          <a:bodyPr anchor="t" rtlCol="false" tIns="0" lIns="0" bIns="0" rIns="0">
            <a:spAutoFit/>
          </a:bodyPr>
          <a:lstStyle/>
          <a:p>
            <a:pPr>
              <a:lnSpc>
                <a:spcPts val="3082"/>
              </a:lnSpc>
              <a:spcBef>
                <a:spcPct val="0"/>
              </a:spcBef>
            </a:pPr>
            <a:r>
              <a:rPr lang="en-US" sz="2201">
                <a:solidFill>
                  <a:srgbClr val="124A87"/>
                </a:solidFill>
                <a:latin typeface="Poppins ExtraBold"/>
              </a:rPr>
              <a:t>Menu</a:t>
            </a:r>
          </a:p>
        </p:txBody>
      </p:sp>
      <p:sp>
        <p:nvSpPr>
          <p:cNvPr name="TextBox 49" id="49"/>
          <p:cNvSpPr txBox="true"/>
          <p:nvPr/>
        </p:nvSpPr>
        <p:spPr>
          <a:xfrm rot="0">
            <a:off x="2841478" y="8205613"/>
            <a:ext cx="4212341" cy="835750"/>
          </a:xfrm>
          <a:prstGeom prst="rect">
            <a:avLst/>
          </a:prstGeom>
        </p:spPr>
        <p:txBody>
          <a:bodyPr anchor="t" rtlCol="false" tIns="0" lIns="0" bIns="0" rIns="0">
            <a:spAutoFit/>
          </a:bodyPr>
          <a:lstStyle/>
          <a:p>
            <a:pPr algn="just">
              <a:lnSpc>
                <a:spcPts val="2235"/>
              </a:lnSpc>
            </a:pPr>
            <a:r>
              <a:rPr lang="en-US" sz="1596">
                <a:solidFill>
                  <a:srgbClr val="000000"/>
                </a:solidFill>
                <a:latin typeface="Poppins Medium"/>
              </a:rPr>
              <a:t>Sebuah daftar yang berisikan menu makanan atau minuman dan harga.</a:t>
            </a:r>
          </a:p>
          <a:p>
            <a:pPr algn="just">
              <a:lnSpc>
                <a:spcPts val="2235"/>
              </a:lnSpc>
              <a:spcBef>
                <a:spcPct val="0"/>
              </a:spcBef>
            </a:pPr>
          </a:p>
        </p:txBody>
      </p:sp>
      <p:sp>
        <p:nvSpPr>
          <p:cNvPr name="TextBox 50" id="50"/>
          <p:cNvSpPr txBox="true"/>
          <p:nvPr/>
        </p:nvSpPr>
        <p:spPr>
          <a:xfrm rot="0">
            <a:off x="11474705" y="3049301"/>
            <a:ext cx="3273751" cy="389207"/>
          </a:xfrm>
          <a:prstGeom prst="rect">
            <a:avLst/>
          </a:prstGeom>
        </p:spPr>
        <p:txBody>
          <a:bodyPr anchor="t" rtlCol="false" tIns="0" lIns="0" bIns="0" rIns="0">
            <a:spAutoFit/>
          </a:bodyPr>
          <a:lstStyle/>
          <a:p>
            <a:pPr>
              <a:lnSpc>
                <a:spcPts val="3082"/>
              </a:lnSpc>
              <a:spcBef>
                <a:spcPct val="0"/>
              </a:spcBef>
            </a:pPr>
            <a:r>
              <a:rPr lang="en-US" sz="2201">
                <a:solidFill>
                  <a:srgbClr val="124A87"/>
                </a:solidFill>
                <a:latin typeface="Poppins ExtraBold"/>
              </a:rPr>
              <a:t>Kasir</a:t>
            </a:r>
          </a:p>
        </p:txBody>
      </p:sp>
      <p:sp>
        <p:nvSpPr>
          <p:cNvPr name="TextBox 51" id="51"/>
          <p:cNvSpPr txBox="true"/>
          <p:nvPr/>
        </p:nvSpPr>
        <p:spPr>
          <a:xfrm rot="0">
            <a:off x="11501868" y="3488826"/>
            <a:ext cx="4212341" cy="1028790"/>
          </a:xfrm>
          <a:prstGeom prst="rect">
            <a:avLst/>
          </a:prstGeom>
        </p:spPr>
        <p:txBody>
          <a:bodyPr anchor="t" rtlCol="false" tIns="0" lIns="0" bIns="0" rIns="0">
            <a:spAutoFit/>
          </a:bodyPr>
          <a:lstStyle/>
          <a:p>
            <a:pPr algn="just">
              <a:lnSpc>
                <a:spcPts val="2095"/>
              </a:lnSpc>
            </a:pPr>
            <a:r>
              <a:rPr lang="en-US" sz="1496">
                <a:solidFill>
                  <a:srgbClr val="000000"/>
                </a:solidFill>
                <a:latin typeface="Poppins Medium"/>
              </a:rPr>
              <a:t>Sebuah tempat yang melayani</a:t>
            </a:r>
          </a:p>
          <a:p>
            <a:pPr algn="just">
              <a:lnSpc>
                <a:spcPts val="2095"/>
              </a:lnSpc>
            </a:pPr>
            <a:r>
              <a:rPr lang="en-US" sz="1496">
                <a:solidFill>
                  <a:srgbClr val="000000"/>
                </a:solidFill>
                <a:latin typeface="Poppins Medium"/>
              </a:rPr>
              <a:t>pemesanan dan pembayaran setelah</a:t>
            </a:r>
          </a:p>
          <a:p>
            <a:pPr algn="just">
              <a:lnSpc>
                <a:spcPts val="2095"/>
              </a:lnSpc>
            </a:pPr>
            <a:r>
              <a:rPr lang="en-US" sz="1496">
                <a:solidFill>
                  <a:srgbClr val="000000"/>
                </a:solidFill>
                <a:latin typeface="Poppins Medium"/>
              </a:rPr>
              <a:t>pelanggan melakukan melihat menu.</a:t>
            </a:r>
          </a:p>
          <a:p>
            <a:pPr algn="just">
              <a:lnSpc>
                <a:spcPts val="2095"/>
              </a:lnSpc>
              <a:spcBef>
                <a:spcPct val="0"/>
              </a:spcBef>
            </a:pPr>
          </a:p>
        </p:txBody>
      </p:sp>
      <p:sp>
        <p:nvSpPr>
          <p:cNvPr name="TextBox 52" id="52"/>
          <p:cNvSpPr txBox="true"/>
          <p:nvPr/>
        </p:nvSpPr>
        <p:spPr>
          <a:xfrm rot="0">
            <a:off x="11474705" y="4573597"/>
            <a:ext cx="2813679" cy="389207"/>
          </a:xfrm>
          <a:prstGeom prst="rect">
            <a:avLst/>
          </a:prstGeom>
        </p:spPr>
        <p:txBody>
          <a:bodyPr anchor="t" rtlCol="false" tIns="0" lIns="0" bIns="0" rIns="0">
            <a:spAutoFit/>
          </a:bodyPr>
          <a:lstStyle/>
          <a:p>
            <a:pPr>
              <a:lnSpc>
                <a:spcPts val="3082"/>
              </a:lnSpc>
              <a:spcBef>
                <a:spcPct val="0"/>
              </a:spcBef>
            </a:pPr>
            <a:r>
              <a:rPr lang="en-US" sz="2201">
                <a:solidFill>
                  <a:srgbClr val="124A87"/>
                </a:solidFill>
                <a:latin typeface="Poppins ExtraBold"/>
              </a:rPr>
              <a:t>Pembayaran</a:t>
            </a:r>
          </a:p>
        </p:txBody>
      </p:sp>
      <p:sp>
        <p:nvSpPr>
          <p:cNvPr name="TextBox 53" id="53"/>
          <p:cNvSpPr txBox="true"/>
          <p:nvPr/>
        </p:nvSpPr>
        <p:spPr>
          <a:xfrm rot="0">
            <a:off x="11501868" y="5013122"/>
            <a:ext cx="4212341" cy="771615"/>
          </a:xfrm>
          <a:prstGeom prst="rect">
            <a:avLst/>
          </a:prstGeom>
        </p:spPr>
        <p:txBody>
          <a:bodyPr anchor="t" rtlCol="false" tIns="0" lIns="0" bIns="0" rIns="0">
            <a:spAutoFit/>
          </a:bodyPr>
          <a:lstStyle/>
          <a:p>
            <a:pPr algn="just">
              <a:lnSpc>
                <a:spcPts val="2095"/>
              </a:lnSpc>
            </a:pPr>
            <a:r>
              <a:rPr lang="en-US" sz="1496">
                <a:solidFill>
                  <a:srgbClr val="000000"/>
                </a:solidFill>
                <a:latin typeface="Poppins Medium"/>
              </a:rPr>
              <a:t>Aktivitas yang melibatkan pelanggan</a:t>
            </a:r>
          </a:p>
          <a:p>
            <a:pPr algn="just">
              <a:lnSpc>
                <a:spcPts val="2095"/>
              </a:lnSpc>
            </a:pPr>
            <a:r>
              <a:rPr lang="en-US" sz="1496">
                <a:solidFill>
                  <a:srgbClr val="000000"/>
                </a:solidFill>
                <a:latin typeface="Poppins Medium"/>
              </a:rPr>
              <a:t>dan kasir.</a:t>
            </a:r>
          </a:p>
          <a:p>
            <a:pPr algn="just">
              <a:lnSpc>
                <a:spcPts val="2095"/>
              </a:lnSpc>
              <a:spcBef>
                <a:spcPct val="0"/>
              </a:spcBef>
            </a:pPr>
          </a:p>
        </p:txBody>
      </p:sp>
      <p:sp>
        <p:nvSpPr>
          <p:cNvPr name="TextBox 54" id="54"/>
          <p:cNvSpPr txBox="true"/>
          <p:nvPr/>
        </p:nvSpPr>
        <p:spPr>
          <a:xfrm rot="0">
            <a:off x="11501868" y="6139526"/>
            <a:ext cx="1773516" cy="389207"/>
          </a:xfrm>
          <a:prstGeom prst="rect">
            <a:avLst/>
          </a:prstGeom>
        </p:spPr>
        <p:txBody>
          <a:bodyPr anchor="t" rtlCol="false" tIns="0" lIns="0" bIns="0" rIns="0">
            <a:spAutoFit/>
          </a:bodyPr>
          <a:lstStyle/>
          <a:p>
            <a:pPr>
              <a:lnSpc>
                <a:spcPts val="3082"/>
              </a:lnSpc>
              <a:spcBef>
                <a:spcPct val="0"/>
              </a:spcBef>
            </a:pPr>
            <a:r>
              <a:rPr lang="en-US" sz="2201">
                <a:solidFill>
                  <a:srgbClr val="124A87"/>
                </a:solidFill>
                <a:latin typeface="Poppins ExtraBold"/>
              </a:rPr>
              <a:t>Pelayanan</a:t>
            </a:r>
          </a:p>
        </p:txBody>
      </p:sp>
      <p:sp>
        <p:nvSpPr>
          <p:cNvPr name="TextBox 55" id="55"/>
          <p:cNvSpPr txBox="true"/>
          <p:nvPr/>
        </p:nvSpPr>
        <p:spPr>
          <a:xfrm rot="0">
            <a:off x="11529032" y="6579051"/>
            <a:ext cx="4212341" cy="1028790"/>
          </a:xfrm>
          <a:prstGeom prst="rect">
            <a:avLst/>
          </a:prstGeom>
        </p:spPr>
        <p:txBody>
          <a:bodyPr anchor="t" rtlCol="false" tIns="0" lIns="0" bIns="0" rIns="0">
            <a:spAutoFit/>
          </a:bodyPr>
          <a:lstStyle/>
          <a:p>
            <a:pPr algn="just">
              <a:lnSpc>
                <a:spcPts val="2095"/>
              </a:lnSpc>
            </a:pPr>
            <a:r>
              <a:rPr lang="en-US" sz="1496">
                <a:solidFill>
                  <a:srgbClr val="000000"/>
                </a:solidFill>
                <a:latin typeface="Poppins Medium"/>
              </a:rPr>
              <a:t>Seseorang yang akan melayani apa yang</a:t>
            </a:r>
          </a:p>
          <a:p>
            <a:pPr algn="just">
              <a:lnSpc>
                <a:spcPts val="2095"/>
              </a:lnSpc>
            </a:pPr>
            <a:r>
              <a:rPr lang="en-US" sz="1496">
                <a:solidFill>
                  <a:srgbClr val="000000"/>
                </a:solidFill>
                <a:latin typeface="Poppins Medium"/>
              </a:rPr>
              <a:t>dibutuhkan pelanggan dan mengantarkan</a:t>
            </a:r>
          </a:p>
          <a:p>
            <a:pPr algn="just">
              <a:lnSpc>
                <a:spcPts val="2095"/>
              </a:lnSpc>
            </a:pPr>
            <a:r>
              <a:rPr lang="en-US" sz="1496">
                <a:solidFill>
                  <a:srgbClr val="000000"/>
                </a:solidFill>
                <a:latin typeface="Poppins Medium"/>
              </a:rPr>
              <a:t>pesanan makanan kepada pelanggan.</a:t>
            </a:r>
          </a:p>
          <a:p>
            <a:pPr algn="just">
              <a:lnSpc>
                <a:spcPts val="2095"/>
              </a:lnSpc>
              <a:spcBef>
                <a:spcPct val="0"/>
              </a:spcBef>
            </a:pPr>
          </a:p>
        </p:txBody>
      </p:sp>
      <p:sp>
        <p:nvSpPr>
          <p:cNvPr name="TextBox 56" id="56"/>
          <p:cNvSpPr txBox="true"/>
          <p:nvPr/>
        </p:nvSpPr>
        <p:spPr>
          <a:xfrm rot="0">
            <a:off x="11544552" y="7922834"/>
            <a:ext cx="1773516" cy="389207"/>
          </a:xfrm>
          <a:prstGeom prst="rect">
            <a:avLst/>
          </a:prstGeom>
        </p:spPr>
        <p:txBody>
          <a:bodyPr anchor="t" rtlCol="false" tIns="0" lIns="0" bIns="0" rIns="0">
            <a:spAutoFit/>
          </a:bodyPr>
          <a:lstStyle/>
          <a:p>
            <a:pPr>
              <a:lnSpc>
                <a:spcPts val="3082"/>
              </a:lnSpc>
              <a:spcBef>
                <a:spcPct val="0"/>
              </a:spcBef>
            </a:pPr>
            <a:r>
              <a:rPr lang="en-US" sz="2201">
                <a:solidFill>
                  <a:srgbClr val="124A87"/>
                </a:solidFill>
                <a:latin typeface="Poppins ExtraBold"/>
              </a:rPr>
              <a:t>Koki</a:t>
            </a:r>
          </a:p>
        </p:txBody>
      </p:sp>
      <p:sp>
        <p:nvSpPr>
          <p:cNvPr name="TextBox 57" id="57"/>
          <p:cNvSpPr txBox="true"/>
          <p:nvPr/>
        </p:nvSpPr>
        <p:spPr>
          <a:xfrm rot="0">
            <a:off x="11571716" y="8362359"/>
            <a:ext cx="4212341" cy="1028790"/>
          </a:xfrm>
          <a:prstGeom prst="rect">
            <a:avLst/>
          </a:prstGeom>
        </p:spPr>
        <p:txBody>
          <a:bodyPr anchor="t" rtlCol="false" tIns="0" lIns="0" bIns="0" rIns="0">
            <a:spAutoFit/>
          </a:bodyPr>
          <a:lstStyle/>
          <a:p>
            <a:pPr algn="just">
              <a:lnSpc>
                <a:spcPts val="2095"/>
              </a:lnSpc>
            </a:pPr>
            <a:r>
              <a:rPr lang="en-US" sz="1496">
                <a:solidFill>
                  <a:srgbClr val="000000"/>
                </a:solidFill>
                <a:latin typeface="Poppins Medium"/>
              </a:rPr>
              <a:t>Seseorang yang melakukan pemrosesan</a:t>
            </a:r>
          </a:p>
          <a:p>
            <a:pPr algn="just">
              <a:lnSpc>
                <a:spcPts val="2095"/>
              </a:lnSpc>
            </a:pPr>
            <a:r>
              <a:rPr lang="en-US" sz="1496">
                <a:solidFill>
                  <a:srgbClr val="000000"/>
                </a:solidFill>
                <a:latin typeface="Poppins Medium"/>
              </a:rPr>
              <a:t>pembuatan makanan setelah menerima</a:t>
            </a:r>
          </a:p>
          <a:p>
            <a:pPr algn="just">
              <a:lnSpc>
                <a:spcPts val="2095"/>
              </a:lnSpc>
            </a:pPr>
            <a:r>
              <a:rPr lang="en-US" sz="1496">
                <a:solidFill>
                  <a:srgbClr val="000000"/>
                </a:solidFill>
                <a:latin typeface="Poppins Medium"/>
              </a:rPr>
              <a:t>detail pesanan dari kasir.</a:t>
            </a:r>
          </a:p>
          <a:p>
            <a:pPr algn="just">
              <a:lnSpc>
                <a:spcPts val="2095"/>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0107" y="-2653476"/>
            <a:ext cx="2795016" cy="4991100"/>
          </a:xfrm>
          <a:custGeom>
            <a:avLst/>
            <a:gdLst/>
            <a:ahLst/>
            <a:cxnLst/>
            <a:rect r="r" b="b" t="t" l="l"/>
            <a:pathLst>
              <a:path h="4991100" w="2795016">
                <a:moveTo>
                  <a:pt x="0" y="0"/>
                </a:moveTo>
                <a:lnTo>
                  <a:pt x="2795016" y="0"/>
                </a:lnTo>
                <a:lnTo>
                  <a:pt x="2795016" y="4991100"/>
                </a:lnTo>
                <a:lnTo>
                  <a:pt x="0" y="49911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553091" y="-2653476"/>
            <a:ext cx="2795016" cy="4991100"/>
          </a:xfrm>
          <a:custGeom>
            <a:avLst/>
            <a:gdLst/>
            <a:ahLst/>
            <a:cxnLst/>
            <a:rect r="r" b="b" t="t" l="l"/>
            <a:pathLst>
              <a:path h="4991100" w="2795016">
                <a:moveTo>
                  <a:pt x="2795016" y="0"/>
                </a:moveTo>
                <a:lnTo>
                  <a:pt x="0" y="0"/>
                </a:lnTo>
                <a:lnTo>
                  <a:pt x="0" y="4991100"/>
                </a:lnTo>
                <a:lnTo>
                  <a:pt x="2795016" y="4991100"/>
                </a:lnTo>
                <a:lnTo>
                  <a:pt x="2795016"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168385" y="1009650"/>
            <a:ext cx="7951230" cy="704850"/>
          </a:xfrm>
          <a:prstGeom prst="rect">
            <a:avLst/>
          </a:prstGeom>
        </p:spPr>
        <p:txBody>
          <a:bodyPr anchor="t" rtlCol="false" tIns="0" lIns="0" bIns="0" rIns="0">
            <a:spAutoFit/>
          </a:bodyPr>
          <a:lstStyle/>
          <a:p>
            <a:pPr algn="ctr">
              <a:lnSpc>
                <a:spcPts val="5174"/>
              </a:lnSpc>
            </a:pPr>
            <a:r>
              <a:rPr lang="en-US" sz="4500" spc="-135">
                <a:solidFill>
                  <a:srgbClr val="000000"/>
                </a:solidFill>
                <a:latin typeface="Poppins Bold"/>
              </a:rPr>
              <a:t>Business Rule</a:t>
            </a:r>
          </a:p>
        </p:txBody>
      </p:sp>
      <p:sp>
        <p:nvSpPr>
          <p:cNvPr name="AutoShape 5" id="5"/>
          <p:cNvSpPr/>
          <p:nvPr/>
        </p:nvSpPr>
        <p:spPr>
          <a:xfrm>
            <a:off x="1817145" y="2867396"/>
            <a:ext cx="0" cy="4095468"/>
          </a:xfrm>
          <a:prstGeom prst="line">
            <a:avLst/>
          </a:prstGeom>
          <a:ln cap="flat" w="104775">
            <a:solidFill>
              <a:srgbClr val="393939"/>
            </a:solidFill>
            <a:prstDash val="solid"/>
            <a:headEnd type="none" len="sm" w="sm"/>
            <a:tailEnd type="none" len="sm" w="sm"/>
          </a:ln>
        </p:spPr>
      </p:sp>
      <p:sp>
        <p:nvSpPr>
          <p:cNvPr name="Freeform 6" id="6"/>
          <p:cNvSpPr/>
          <p:nvPr/>
        </p:nvSpPr>
        <p:spPr>
          <a:xfrm flipH="false" flipV="false" rot="0">
            <a:off x="1118326" y="1869358"/>
            <a:ext cx="1397637" cy="1214197"/>
          </a:xfrm>
          <a:custGeom>
            <a:avLst/>
            <a:gdLst/>
            <a:ahLst/>
            <a:cxnLst/>
            <a:rect r="r" b="b" t="t" l="l"/>
            <a:pathLst>
              <a:path h="1214197" w="1397637">
                <a:moveTo>
                  <a:pt x="0" y="0"/>
                </a:moveTo>
                <a:lnTo>
                  <a:pt x="1397637" y="0"/>
                </a:lnTo>
                <a:lnTo>
                  <a:pt x="1397637"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18326" y="3566969"/>
            <a:ext cx="1397637" cy="1214197"/>
          </a:xfrm>
          <a:custGeom>
            <a:avLst/>
            <a:gdLst/>
            <a:ahLst/>
            <a:cxnLst/>
            <a:rect r="r" b="b" t="t" l="l"/>
            <a:pathLst>
              <a:path h="1214197" w="1397637">
                <a:moveTo>
                  <a:pt x="0" y="0"/>
                </a:moveTo>
                <a:lnTo>
                  <a:pt x="1397637" y="0"/>
                </a:lnTo>
                <a:lnTo>
                  <a:pt x="1397637"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118326" y="5264917"/>
            <a:ext cx="1397637" cy="1214197"/>
          </a:xfrm>
          <a:custGeom>
            <a:avLst/>
            <a:gdLst/>
            <a:ahLst/>
            <a:cxnLst/>
            <a:rect r="r" b="b" t="t" l="l"/>
            <a:pathLst>
              <a:path h="1214197" w="1397637">
                <a:moveTo>
                  <a:pt x="0" y="0"/>
                </a:moveTo>
                <a:lnTo>
                  <a:pt x="1397637" y="0"/>
                </a:lnTo>
                <a:lnTo>
                  <a:pt x="1397637"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118326" y="6962864"/>
            <a:ext cx="1397637" cy="1214197"/>
          </a:xfrm>
          <a:custGeom>
            <a:avLst/>
            <a:gdLst/>
            <a:ahLst/>
            <a:cxnLst/>
            <a:rect r="r" b="b" t="t" l="l"/>
            <a:pathLst>
              <a:path h="1214197" w="1397637">
                <a:moveTo>
                  <a:pt x="0" y="0"/>
                </a:moveTo>
                <a:lnTo>
                  <a:pt x="1397637" y="0"/>
                </a:lnTo>
                <a:lnTo>
                  <a:pt x="1397637"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217991" y="1955942"/>
            <a:ext cx="1198307" cy="1041029"/>
          </a:xfrm>
          <a:custGeom>
            <a:avLst/>
            <a:gdLst/>
            <a:ahLst/>
            <a:cxnLst/>
            <a:rect r="r" b="b" t="t" l="l"/>
            <a:pathLst>
              <a:path h="1041029" w="1198307">
                <a:moveTo>
                  <a:pt x="0" y="0"/>
                </a:moveTo>
                <a:lnTo>
                  <a:pt x="1198307" y="0"/>
                </a:lnTo>
                <a:lnTo>
                  <a:pt x="1198307"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1217991" y="3653553"/>
            <a:ext cx="1198307" cy="1041029"/>
          </a:xfrm>
          <a:custGeom>
            <a:avLst/>
            <a:gdLst/>
            <a:ahLst/>
            <a:cxnLst/>
            <a:rect r="r" b="b" t="t" l="l"/>
            <a:pathLst>
              <a:path h="1041029" w="1198307">
                <a:moveTo>
                  <a:pt x="0" y="0"/>
                </a:moveTo>
                <a:lnTo>
                  <a:pt x="1198307" y="0"/>
                </a:lnTo>
                <a:lnTo>
                  <a:pt x="1198307"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17991" y="5351501"/>
            <a:ext cx="1198307" cy="1041029"/>
          </a:xfrm>
          <a:custGeom>
            <a:avLst/>
            <a:gdLst/>
            <a:ahLst/>
            <a:cxnLst/>
            <a:rect r="r" b="b" t="t" l="l"/>
            <a:pathLst>
              <a:path h="1041029" w="1198307">
                <a:moveTo>
                  <a:pt x="0" y="0"/>
                </a:moveTo>
                <a:lnTo>
                  <a:pt x="1198307" y="0"/>
                </a:lnTo>
                <a:lnTo>
                  <a:pt x="1198307"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217991" y="7049448"/>
            <a:ext cx="1198307" cy="1041029"/>
          </a:xfrm>
          <a:custGeom>
            <a:avLst/>
            <a:gdLst/>
            <a:ahLst/>
            <a:cxnLst/>
            <a:rect r="r" b="b" t="t" l="l"/>
            <a:pathLst>
              <a:path h="1041029" w="1198307">
                <a:moveTo>
                  <a:pt x="0" y="0"/>
                </a:moveTo>
                <a:lnTo>
                  <a:pt x="1198307" y="0"/>
                </a:lnTo>
                <a:lnTo>
                  <a:pt x="1198307"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367359" y="2085518"/>
            <a:ext cx="899572" cy="781878"/>
          </a:xfrm>
          <a:custGeom>
            <a:avLst/>
            <a:gdLst/>
            <a:ahLst/>
            <a:cxnLst/>
            <a:rect r="r" b="b" t="t" l="l"/>
            <a:pathLst>
              <a:path h="781878" w="899572">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367359" y="3783129"/>
            <a:ext cx="899572" cy="781878"/>
          </a:xfrm>
          <a:custGeom>
            <a:avLst/>
            <a:gdLst/>
            <a:ahLst/>
            <a:cxnLst/>
            <a:rect r="r" b="b" t="t" l="l"/>
            <a:pathLst>
              <a:path h="781878" w="899572">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367359" y="5481076"/>
            <a:ext cx="899572" cy="781878"/>
          </a:xfrm>
          <a:custGeom>
            <a:avLst/>
            <a:gdLst/>
            <a:ahLst/>
            <a:cxnLst/>
            <a:rect r="r" b="b" t="t" l="l"/>
            <a:pathLst>
              <a:path h="781878" w="899572">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367359" y="7179024"/>
            <a:ext cx="899572" cy="781878"/>
          </a:xfrm>
          <a:custGeom>
            <a:avLst/>
            <a:gdLst/>
            <a:ahLst/>
            <a:cxnLst/>
            <a:rect r="r" b="b" t="t" l="l"/>
            <a:pathLst>
              <a:path h="781878" w="899572">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2739518" y="2216853"/>
            <a:ext cx="6248326" cy="9429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Pelanggan yang berkendara akan mengunjungi tempat pembelian makanan secara Drive Thru.</a:t>
            </a:r>
          </a:p>
          <a:p>
            <a:pPr algn="just">
              <a:lnSpc>
                <a:spcPts val="2400"/>
              </a:lnSpc>
            </a:pPr>
          </a:p>
        </p:txBody>
      </p:sp>
      <p:grpSp>
        <p:nvGrpSpPr>
          <p:cNvPr name="Group 19" id="19"/>
          <p:cNvGrpSpPr/>
          <p:nvPr/>
        </p:nvGrpSpPr>
        <p:grpSpPr>
          <a:xfrm rot="0">
            <a:off x="-1522364" y="9979204"/>
            <a:ext cx="21354623" cy="2652117"/>
            <a:chOff x="0" y="0"/>
            <a:chExt cx="5624263" cy="698500"/>
          </a:xfrm>
        </p:grpSpPr>
        <p:sp>
          <p:nvSpPr>
            <p:cNvPr name="Freeform 20" id="20"/>
            <p:cNvSpPr/>
            <p:nvPr/>
          </p:nvSpPr>
          <p:spPr>
            <a:xfrm flipH="false" flipV="false" rot="0">
              <a:off x="0" y="0"/>
              <a:ext cx="5624263" cy="698500"/>
            </a:xfrm>
            <a:custGeom>
              <a:avLst/>
              <a:gdLst/>
              <a:ahLst/>
              <a:cxnLst/>
              <a:rect r="r" b="b" t="t" l="l"/>
              <a:pathLst>
                <a:path h="698500" w="5624263">
                  <a:moveTo>
                    <a:pt x="5624263" y="349250"/>
                  </a:moveTo>
                  <a:lnTo>
                    <a:pt x="5421063" y="698500"/>
                  </a:lnTo>
                  <a:lnTo>
                    <a:pt x="203200" y="698500"/>
                  </a:lnTo>
                  <a:lnTo>
                    <a:pt x="0" y="349250"/>
                  </a:lnTo>
                  <a:lnTo>
                    <a:pt x="203200" y="0"/>
                  </a:lnTo>
                  <a:lnTo>
                    <a:pt x="5421063" y="0"/>
                  </a:lnTo>
                  <a:lnTo>
                    <a:pt x="5624263" y="349250"/>
                  </a:lnTo>
                  <a:close/>
                </a:path>
              </a:pathLst>
            </a:custGeom>
            <a:solidFill>
              <a:srgbClr val="0575E6"/>
            </a:solidFill>
          </p:spPr>
        </p:sp>
        <p:sp>
          <p:nvSpPr>
            <p:cNvPr name="TextBox 21" id="21"/>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681160" y="9979204"/>
            <a:ext cx="11022791" cy="2652117"/>
            <a:chOff x="0" y="0"/>
            <a:chExt cx="2903122" cy="698500"/>
          </a:xfrm>
        </p:grpSpPr>
        <p:sp>
          <p:nvSpPr>
            <p:cNvPr name="Freeform 23" id="23"/>
            <p:cNvSpPr/>
            <p:nvPr/>
          </p:nvSpPr>
          <p:spPr>
            <a:xfrm flipH="false" flipV="false" rot="0">
              <a:off x="0" y="0"/>
              <a:ext cx="2903122" cy="698500"/>
            </a:xfrm>
            <a:custGeom>
              <a:avLst/>
              <a:gdLst/>
              <a:ahLst/>
              <a:cxnLst/>
              <a:rect r="r" b="b" t="t" l="l"/>
              <a:pathLst>
                <a:path h="698500" w="2903122">
                  <a:moveTo>
                    <a:pt x="2903122" y="349250"/>
                  </a:moveTo>
                  <a:lnTo>
                    <a:pt x="2699922" y="698500"/>
                  </a:lnTo>
                  <a:lnTo>
                    <a:pt x="203200" y="698500"/>
                  </a:lnTo>
                  <a:lnTo>
                    <a:pt x="0" y="349250"/>
                  </a:lnTo>
                  <a:lnTo>
                    <a:pt x="203200" y="0"/>
                  </a:lnTo>
                  <a:lnTo>
                    <a:pt x="2699922" y="0"/>
                  </a:lnTo>
                  <a:lnTo>
                    <a:pt x="2903122" y="349250"/>
                  </a:lnTo>
                  <a:close/>
                </a:path>
              </a:pathLst>
            </a:custGeom>
            <a:solidFill>
              <a:srgbClr val="ED9B0F"/>
            </a:solidFill>
          </p:spPr>
        </p:sp>
        <p:sp>
          <p:nvSpPr>
            <p:cNvPr name="TextBox 24" id="24"/>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2363919" y="9979204"/>
            <a:ext cx="8400463" cy="2652117"/>
            <a:chOff x="0" y="0"/>
            <a:chExt cx="2212468" cy="698500"/>
          </a:xfrm>
        </p:grpSpPr>
        <p:sp>
          <p:nvSpPr>
            <p:cNvPr name="Freeform 26" id="26"/>
            <p:cNvSpPr/>
            <p:nvPr/>
          </p:nvSpPr>
          <p:spPr>
            <a:xfrm flipH="false" flipV="false" rot="0">
              <a:off x="0" y="0"/>
              <a:ext cx="2212468" cy="698500"/>
            </a:xfrm>
            <a:custGeom>
              <a:avLst/>
              <a:gdLst/>
              <a:ahLst/>
              <a:cxnLst/>
              <a:rect r="r" b="b" t="t" l="l"/>
              <a:pathLst>
                <a:path h="698500" w="2212468">
                  <a:moveTo>
                    <a:pt x="2212468" y="349250"/>
                  </a:moveTo>
                  <a:lnTo>
                    <a:pt x="2009268" y="698500"/>
                  </a:lnTo>
                  <a:lnTo>
                    <a:pt x="203200" y="698500"/>
                  </a:lnTo>
                  <a:lnTo>
                    <a:pt x="0" y="349250"/>
                  </a:lnTo>
                  <a:lnTo>
                    <a:pt x="203200" y="0"/>
                  </a:lnTo>
                  <a:lnTo>
                    <a:pt x="2009268" y="0"/>
                  </a:lnTo>
                  <a:lnTo>
                    <a:pt x="2212468" y="349250"/>
                  </a:lnTo>
                  <a:close/>
                </a:path>
              </a:pathLst>
            </a:custGeom>
            <a:solidFill>
              <a:srgbClr val="FFBC00"/>
            </a:solidFill>
          </p:spPr>
        </p:sp>
        <p:sp>
          <p:nvSpPr>
            <p:cNvPr name="TextBox 27" id="27"/>
            <p:cNvSpPr txBox="true"/>
            <p:nvPr/>
          </p:nvSpPr>
          <p:spPr>
            <a:xfrm>
              <a:off x="114300" y="-57150"/>
              <a:ext cx="584200" cy="755650"/>
            </a:xfrm>
            <a:prstGeom prst="rect">
              <a:avLst/>
            </a:prstGeom>
          </p:spPr>
          <p:txBody>
            <a:bodyPr anchor="ctr" rtlCol="false" tIns="50800" lIns="50800" bIns="50800" rIns="50800"/>
            <a:lstStyle/>
            <a:p>
              <a:pPr algn="ctr">
                <a:lnSpc>
                  <a:spcPts val="2659"/>
                </a:lnSpc>
              </a:pPr>
            </a:p>
          </p:txBody>
        </p:sp>
      </p:grpSp>
      <p:sp>
        <p:nvSpPr>
          <p:cNvPr name="AutoShape 28" id="28"/>
          <p:cNvSpPr/>
          <p:nvPr/>
        </p:nvSpPr>
        <p:spPr>
          <a:xfrm>
            <a:off x="10162913" y="2981769"/>
            <a:ext cx="0" cy="4095468"/>
          </a:xfrm>
          <a:prstGeom prst="line">
            <a:avLst/>
          </a:prstGeom>
          <a:ln cap="flat" w="104775">
            <a:solidFill>
              <a:srgbClr val="393939"/>
            </a:solidFill>
            <a:prstDash val="solid"/>
            <a:headEnd type="none" len="sm" w="sm"/>
            <a:tailEnd type="none" len="sm" w="sm"/>
          </a:ln>
        </p:spPr>
      </p:sp>
      <p:sp>
        <p:nvSpPr>
          <p:cNvPr name="Freeform 29" id="29"/>
          <p:cNvSpPr/>
          <p:nvPr/>
        </p:nvSpPr>
        <p:spPr>
          <a:xfrm flipH="false" flipV="false" rot="0">
            <a:off x="9464095" y="1983732"/>
            <a:ext cx="1397637" cy="1214197"/>
          </a:xfrm>
          <a:custGeom>
            <a:avLst/>
            <a:gdLst/>
            <a:ahLst/>
            <a:cxnLst/>
            <a:rect r="r" b="b" t="t" l="l"/>
            <a:pathLst>
              <a:path h="1214197" w="1397637">
                <a:moveTo>
                  <a:pt x="0" y="0"/>
                </a:moveTo>
                <a:lnTo>
                  <a:pt x="1397636" y="0"/>
                </a:lnTo>
                <a:lnTo>
                  <a:pt x="1397636" y="1214196"/>
                </a:lnTo>
                <a:lnTo>
                  <a:pt x="0" y="12141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0" id="30"/>
          <p:cNvSpPr/>
          <p:nvPr/>
        </p:nvSpPr>
        <p:spPr>
          <a:xfrm flipH="false" flipV="false" rot="0">
            <a:off x="9464095" y="3681342"/>
            <a:ext cx="1397637" cy="1214197"/>
          </a:xfrm>
          <a:custGeom>
            <a:avLst/>
            <a:gdLst/>
            <a:ahLst/>
            <a:cxnLst/>
            <a:rect r="r" b="b" t="t" l="l"/>
            <a:pathLst>
              <a:path h="1214197" w="1397637">
                <a:moveTo>
                  <a:pt x="0" y="0"/>
                </a:moveTo>
                <a:lnTo>
                  <a:pt x="1397636" y="0"/>
                </a:lnTo>
                <a:lnTo>
                  <a:pt x="1397636"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9464095" y="5379290"/>
            <a:ext cx="1397637" cy="1214197"/>
          </a:xfrm>
          <a:custGeom>
            <a:avLst/>
            <a:gdLst/>
            <a:ahLst/>
            <a:cxnLst/>
            <a:rect r="r" b="b" t="t" l="l"/>
            <a:pathLst>
              <a:path h="1214197" w="1397637">
                <a:moveTo>
                  <a:pt x="0" y="0"/>
                </a:moveTo>
                <a:lnTo>
                  <a:pt x="1397636" y="0"/>
                </a:lnTo>
                <a:lnTo>
                  <a:pt x="1397636"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9464095" y="7077237"/>
            <a:ext cx="1397637" cy="1214197"/>
          </a:xfrm>
          <a:custGeom>
            <a:avLst/>
            <a:gdLst/>
            <a:ahLst/>
            <a:cxnLst/>
            <a:rect r="r" b="b" t="t" l="l"/>
            <a:pathLst>
              <a:path h="1214197" w="1397637">
                <a:moveTo>
                  <a:pt x="0" y="0"/>
                </a:moveTo>
                <a:lnTo>
                  <a:pt x="1397636" y="0"/>
                </a:lnTo>
                <a:lnTo>
                  <a:pt x="1397636" y="1214197"/>
                </a:lnTo>
                <a:lnTo>
                  <a:pt x="0" y="12141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0">
            <a:off x="9563760" y="2070316"/>
            <a:ext cx="1198307" cy="1041029"/>
          </a:xfrm>
          <a:custGeom>
            <a:avLst/>
            <a:gdLst/>
            <a:ahLst/>
            <a:cxnLst/>
            <a:rect r="r" b="b" t="t" l="l"/>
            <a:pathLst>
              <a:path h="1041029" w="1198307">
                <a:moveTo>
                  <a:pt x="0" y="0"/>
                </a:moveTo>
                <a:lnTo>
                  <a:pt x="1198306" y="0"/>
                </a:lnTo>
                <a:lnTo>
                  <a:pt x="1198306" y="1041028"/>
                </a:lnTo>
                <a:lnTo>
                  <a:pt x="0" y="104102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4" id="34"/>
          <p:cNvSpPr/>
          <p:nvPr/>
        </p:nvSpPr>
        <p:spPr>
          <a:xfrm flipH="false" flipV="false" rot="0">
            <a:off x="9563760" y="3767926"/>
            <a:ext cx="1198307" cy="1041029"/>
          </a:xfrm>
          <a:custGeom>
            <a:avLst/>
            <a:gdLst/>
            <a:ahLst/>
            <a:cxnLst/>
            <a:rect r="r" b="b" t="t" l="l"/>
            <a:pathLst>
              <a:path h="1041029" w="1198307">
                <a:moveTo>
                  <a:pt x="0" y="0"/>
                </a:moveTo>
                <a:lnTo>
                  <a:pt x="1198306" y="0"/>
                </a:lnTo>
                <a:lnTo>
                  <a:pt x="1198306"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9563760" y="5465874"/>
            <a:ext cx="1198307" cy="1041029"/>
          </a:xfrm>
          <a:custGeom>
            <a:avLst/>
            <a:gdLst/>
            <a:ahLst/>
            <a:cxnLst/>
            <a:rect r="r" b="b" t="t" l="l"/>
            <a:pathLst>
              <a:path h="1041029" w="1198307">
                <a:moveTo>
                  <a:pt x="0" y="0"/>
                </a:moveTo>
                <a:lnTo>
                  <a:pt x="1198306" y="0"/>
                </a:lnTo>
                <a:lnTo>
                  <a:pt x="1198306"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9563760" y="7163821"/>
            <a:ext cx="1198307" cy="1041029"/>
          </a:xfrm>
          <a:custGeom>
            <a:avLst/>
            <a:gdLst/>
            <a:ahLst/>
            <a:cxnLst/>
            <a:rect r="r" b="b" t="t" l="l"/>
            <a:pathLst>
              <a:path h="1041029" w="1198307">
                <a:moveTo>
                  <a:pt x="0" y="0"/>
                </a:moveTo>
                <a:lnTo>
                  <a:pt x="1198306" y="0"/>
                </a:lnTo>
                <a:lnTo>
                  <a:pt x="1198306" y="1041029"/>
                </a:lnTo>
                <a:lnTo>
                  <a:pt x="0" y="104102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9713127" y="2199891"/>
            <a:ext cx="899572" cy="781878"/>
          </a:xfrm>
          <a:custGeom>
            <a:avLst/>
            <a:gdLst/>
            <a:ahLst/>
            <a:cxnLst/>
            <a:rect r="r" b="b" t="t" l="l"/>
            <a:pathLst>
              <a:path h="781878" w="899572">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8" id="38"/>
          <p:cNvSpPr/>
          <p:nvPr/>
        </p:nvSpPr>
        <p:spPr>
          <a:xfrm flipH="false" flipV="false" rot="0">
            <a:off x="9713127" y="3897502"/>
            <a:ext cx="899572" cy="781878"/>
          </a:xfrm>
          <a:custGeom>
            <a:avLst/>
            <a:gdLst/>
            <a:ahLst/>
            <a:cxnLst/>
            <a:rect r="r" b="b" t="t" l="l"/>
            <a:pathLst>
              <a:path h="781878" w="899572">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9713127" y="5595449"/>
            <a:ext cx="899572" cy="781878"/>
          </a:xfrm>
          <a:custGeom>
            <a:avLst/>
            <a:gdLst/>
            <a:ahLst/>
            <a:cxnLst/>
            <a:rect r="r" b="b" t="t" l="l"/>
            <a:pathLst>
              <a:path h="781878" w="899572">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0" id="40"/>
          <p:cNvSpPr/>
          <p:nvPr/>
        </p:nvSpPr>
        <p:spPr>
          <a:xfrm flipH="false" flipV="false" rot="0">
            <a:off x="9713127" y="7293397"/>
            <a:ext cx="899572" cy="781878"/>
          </a:xfrm>
          <a:custGeom>
            <a:avLst/>
            <a:gdLst/>
            <a:ahLst/>
            <a:cxnLst/>
            <a:rect r="r" b="b" t="t" l="l"/>
            <a:pathLst>
              <a:path h="781878" w="899572">
                <a:moveTo>
                  <a:pt x="0" y="0"/>
                </a:moveTo>
                <a:lnTo>
                  <a:pt x="899572" y="0"/>
                </a:lnTo>
                <a:lnTo>
                  <a:pt x="899572" y="781878"/>
                </a:lnTo>
                <a:lnTo>
                  <a:pt x="0" y="7818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1" id="41"/>
          <p:cNvSpPr txBox="true"/>
          <p:nvPr/>
        </p:nvSpPr>
        <p:spPr>
          <a:xfrm rot="0">
            <a:off x="2739518" y="3736405"/>
            <a:ext cx="6248326" cy="9429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Pelanggan melakukan antrian dalam pemesanan.</a:t>
            </a:r>
          </a:p>
          <a:p>
            <a:pPr algn="just">
              <a:lnSpc>
                <a:spcPts val="2400"/>
              </a:lnSpc>
            </a:pPr>
          </a:p>
        </p:txBody>
      </p:sp>
      <p:sp>
        <p:nvSpPr>
          <p:cNvPr name="TextBox 42" id="42"/>
          <p:cNvSpPr txBox="true"/>
          <p:nvPr/>
        </p:nvSpPr>
        <p:spPr>
          <a:xfrm rot="0">
            <a:off x="2739518" y="5452501"/>
            <a:ext cx="6248326" cy="12477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Pada tahap pertama, pelanggan akan membaca menu dan memberitahukan apa yang ingin dipesan kepada kasir.</a:t>
            </a:r>
          </a:p>
          <a:p>
            <a:pPr algn="just">
              <a:lnSpc>
                <a:spcPts val="2400"/>
              </a:lnSpc>
            </a:pPr>
          </a:p>
        </p:txBody>
      </p:sp>
      <p:sp>
        <p:nvSpPr>
          <p:cNvPr name="TextBox 43" id="43"/>
          <p:cNvSpPr txBox="true"/>
          <p:nvPr/>
        </p:nvSpPr>
        <p:spPr>
          <a:xfrm rot="0">
            <a:off x="2687546" y="7198561"/>
            <a:ext cx="6248326" cy="9429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Lalu kasir mencatat seluruh pesanan yang dipesan oleh pelanggan dalam bentuk struk.</a:t>
            </a:r>
          </a:p>
          <a:p>
            <a:pPr algn="just">
              <a:lnSpc>
                <a:spcPts val="2400"/>
              </a:lnSpc>
            </a:pPr>
          </a:p>
        </p:txBody>
      </p:sp>
      <p:sp>
        <p:nvSpPr>
          <p:cNvPr name="TextBox 44" id="44"/>
          <p:cNvSpPr txBox="true"/>
          <p:nvPr/>
        </p:nvSpPr>
        <p:spPr>
          <a:xfrm rot="0">
            <a:off x="11185581" y="2140580"/>
            <a:ext cx="6248326" cy="12477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Setelah selesai melakukan pemesanan, pelanggan akan membayar total makanan yang dipesan di kasir.</a:t>
            </a:r>
          </a:p>
          <a:p>
            <a:pPr algn="just">
              <a:lnSpc>
                <a:spcPts val="2400"/>
              </a:lnSpc>
            </a:pPr>
          </a:p>
        </p:txBody>
      </p:sp>
      <p:sp>
        <p:nvSpPr>
          <p:cNvPr name="TextBox 45" id="45"/>
          <p:cNvSpPr txBox="true"/>
          <p:nvPr/>
        </p:nvSpPr>
        <p:spPr>
          <a:xfrm rot="0">
            <a:off x="11185581" y="3885030"/>
            <a:ext cx="6248326" cy="9429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Lalu, kasir akan memberikan struk kepada pelanggan dan koki.</a:t>
            </a:r>
          </a:p>
          <a:p>
            <a:pPr algn="just">
              <a:lnSpc>
                <a:spcPts val="2400"/>
              </a:lnSpc>
            </a:pPr>
          </a:p>
        </p:txBody>
      </p:sp>
      <p:sp>
        <p:nvSpPr>
          <p:cNvPr name="TextBox 46" id="46"/>
          <p:cNvSpPr txBox="true"/>
          <p:nvPr/>
        </p:nvSpPr>
        <p:spPr>
          <a:xfrm rot="0">
            <a:off x="11185581" y="5509651"/>
            <a:ext cx="6248326" cy="12477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Pelanggan menunggu pesanannya selesai. Sedangkan koki memproses menu makanan yang dipesan oleh pelanggan.</a:t>
            </a:r>
          </a:p>
          <a:p>
            <a:pPr algn="just">
              <a:lnSpc>
                <a:spcPts val="2400"/>
              </a:lnSpc>
            </a:pPr>
          </a:p>
        </p:txBody>
      </p:sp>
      <p:sp>
        <p:nvSpPr>
          <p:cNvPr name="TextBox 47" id="47"/>
          <p:cNvSpPr txBox="true"/>
          <p:nvPr/>
        </p:nvSpPr>
        <p:spPr>
          <a:xfrm rot="0">
            <a:off x="11185581" y="7290450"/>
            <a:ext cx="6248326" cy="942975"/>
          </a:xfrm>
          <a:prstGeom prst="rect">
            <a:avLst/>
          </a:prstGeom>
        </p:spPr>
        <p:txBody>
          <a:bodyPr anchor="t" rtlCol="false" tIns="0" lIns="0" bIns="0" rIns="0">
            <a:spAutoFit/>
          </a:bodyPr>
          <a:lstStyle/>
          <a:p>
            <a:pPr algn="just">
              <a:lnSpc>
                <a:spcPts val="2400"/>
              </a:lnSpc>
            </a:pPr>
            <a:r>
              <a:rPr lang="en-US" sz="2000">
                <a:solidFill>
                  <a:srgbClr val="000000"/>
                </a:solidFill>
                <a:latin typeface="Poppins"/>
              </a:rPr>
              <a:t>Pelayan memberikan pesanan berdasarkan antrian kendaraan pelanggan.</a:t>
            </a:r>
          </a:p>
          <a:p>
            <a:pPr algn="just">
              <a:lnSpc>
                <a:spcPts val="2400"/>
              </a:lnSpc>
            </a:pPr>
          </a:p>
        </p:txBody>
      </p:sp>
      <p:sp>
        <p:nvSpPr>
          <p:cNvPr name="Freeform 48" id="48"/>
          <p:cNvSpPr/>
          <p:nvPr/>
        </p:nvSpPr>
        <p:spPr>
          <a:xfrm flipH="false" flipV="false" rot="0">
            <a:off x="14563875" y="8757300"/>
            <a:ext cx="3724125" cy="1164215"/>
          </a:xfrm>
          <a:custGeom>
            <a:avLst/>
            <a:gdLst/>
            <a:ahLst/>
            <a:cxnLst/>
            <a:rect r="r" b="b" t="t" l="l"/>
            <a:pathLst>
              <a:path h="1164215" w="3724125">
                <a:moveTo>
                  <a:pt x="0" y="0"/>
                </a:moveTo>
                <a:lnTo>
                  <a:pt x="3724125" y="0"/>
                </a:lnTo>
                <a:lnTo>
                  <a:pt x="3724125" y="1164215"/>
                </a:lnTo>
                <a:lnTo>
                  <a:pt x="0" y="1164215"/>
                </a:lnTo>
                <a:lnTo>
                  <a:pt x="0" y="0"/>
                </a:lnTo>
                <a:close/>
              </a:path>
            </a:pathLst>
          </a:custGeom>
          <a:blipFill>
            <a:blip r:embed="rId10"/>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7790" y="1120184"/>
            <a:ext cx="17936860" cy="7998511"/>
          </a:xfrm>
          <a:custGeom>
            <a:avLst/>
            <a:gdLst/>
            <a:ahLst/>
            <a:cxnLst/>
            <a:rect r="r" b="b" t="t" l="l"/>
            <a:pathLst>
              <a:path h="7998511" w="17936860">
                <a:moveTo>
                  <a:pt x="0" y="0"/>
                </a:moveTo>
                <a:lnTo>
                  <a:pt x="17936860" y="0"/>
                </a:lnTo>
                <a:lnTo>
                  <a:pt x="17936860" y="7998511"/>
                </a:lnTo>
                <a:lnTo>
                  <a:pt x="0" y="7998511"/>
                </a:lnTo>
                <a:lnTo>
                  <a:pt x="0" y="0"/>
                </a:lnTo>
                <a:close/>
              </a:path>
            </a:pathLst>
          </a:custGeom>
          <a:blipFill>
            <a:blip r:embed="rId2"/>
            <a:stretch>
              <a:fillRect l="0" t="0" r="0" b="0"/>
            </a:stretch>
          </a:blipFill>
        </p:spPr>
      </p:sp>
      <p:grpSp>
        <p:nvGrpSpPr>
          <p:cNvPr name="Group 3" id="3"/>
          <p:cNvGrpSpPr/>
          <p:nvPr/>
        </p:nvGrpSpPr>
        <p:grpSpPr>
          <a:xfrm rot="0">
            <a:off x="15358737" y="8672814"/>
            <a:ext cx="4185210" cy="2172476"/>
            <a:chOff x="0" y="0"/>
            <a:chExt cx="1345639" cy="698500"/>
          </a:xfrm>
        </p:grpSpPr>
        <p:sp>
          <p:nvSpPr>
            <p:cNvPr name="Freeform 4" id="4"/>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63C8"/>
            </a:solidFill>
          </p:spPr>
        </p:sp>
        <p:sp>
          <p:nvSpPr>
            <p:cNvPr name="TextBox 5" id="5"/>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6" id="6"/>
          <p:cNvGrpSpPr/>
          <p:nvPr/>
        </p:nvGrpSpPr>
        <p:grpSpPr>
          <a:xfrm rot="0">
            <a:off x="11935766" y="9331740"/>
            <a:ext cx="8141223" cy="1553840"/>
            <a:chOff x="0" y="0"/>
            <a:chExt cx="3659737" cy="698500"/>
          </a:xfrm>
        </p:grpSpPr>
        <p:sp>
          <p:nvSpPr>
            <p:cNvPr name="Freeform 7" id="7"/>
            <p:cNvSpPr/>
            <p:nvPr/>
          </p:nvSpPr>
          <p:spPr>
            <a:xfrm flipH="false" flipV="false" rot="0">
              <a:off x="2009" y="0"/>
              <a:ext cx="3655720" cy="698500"/>
            </a:xfrm>
            <a:custGeom>
              <a:avLst/>
              <a:gdLst/>
              <a:ahLst/>
              <a:cxnLst/>
              <a:rect r="r" b="b" t="t" l="l"/>
              <a:pathLst>
                <a:path h="698500" w="3655720">
                  <a:moveTo>
                    <a:pt x="3652468" y="358292"/>
                  </a:moveTo>
                  <a:lnTo>
                    <a:pt x="3459789" y="689458"/>
                  </a:lnTo>
                  <a:cubicBezTo>
                    <a:pt x="3456532" y="695056"/>
                    <a:pt x="3450544" y="698500"/>
                    <a:pt x="3444067" y="698500"/>
                  </a:cubicBezTo>
                  <a:lnTo>
                    <a:pt x="211651" y="698500"/>
                  </a:lnTo>
                  <a:cubicBezTo>
                    <a:pt x="205175" y="698500"/>
                    <a:pt x="199187" y="695056"/>
                    <a:pt x="195930" y="689458"/>
                  </a:cubicBezTo>
                  <a:lnTo>
                    <a:pt x="3252" y="358292"/>
                  </a:lnTo>
                  <a:cubicBezTo>
                    <a:pt x="0" y="352702"/>
                    <a:pt x="0" y="345798"/>
                    <a:pt x="3252" y="340208"/>
                  </a:cubicBezTo>
                  <a:lnTo>
                    <a:pt x="195930" y="9042"/>
                  </a:lnTo>
                  <a:cubicBezTo>
                    <a:pt x="199187" y="3444"/>
                    <a:pt x="205175" y="0"/>
                    <a:pt x="211651" y="0"/>
                  </a:cubicBezTo>
                  <a:lnTo>
                    <a:pt x="3444067" y="0"/>
                  </a:lnTo>
                  <a:cubicBezTo>
                    <a:pt x="3450544" y="0"/>
                    <a:pt x="3456532" y="3444"/>
                    <a:pt x="3459789" y="9042"/>
                  </a:cubicBezTo>
                  <a:lnTo>
                    <a:pt x="3652468" y="340208"/>
                  </a:lnTo>
                  <a:cubicBezTo>
                    <a:pt x="3655719" y="345798"/>
                    <a:pt x="3655719" y="352702"/>
                    <a:pt x="3652468" y="358292"/>
                  </a:cubicBezTo>
                  <a:close/>
                </a:path>
              </a:pathLst>
            </a:custGeom>
            <a:solidFill>
              <a:srgbClr val="E88B00"/>
            </a:solidFill>
          </p:spPr>
        </p:sp>
        <p:sp>
          <p:nvSpPr>
            <p:cNvPr name="TextBox 8" id="8"/>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9" id="9"/>
          <p:cNvGrpSpPr/>
          <p:nvPr/>
        </p:nvGrpSpPr>
        <p:grpSpPr>
          <a:xfrm rot="0">
            <a:off x="-2092605" y="9258300"/>
            <a:ext cx="4185210" cy="2172476"/>
            <a:chOff x="0" y="0"/>
            <a:chExt cx="1345639" cy="698500"/>
          </a:xfrm>
        </p:grpSpPr>
        <p:sp>
          <p:nvSpPr>
            <p:cNvPr name="Freeform 10" id="10"/>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0063C8"/>
            </a:solidFill>
          </p:spPr>
        </p:sp>
        <p:sp>
          <p:nvSpPr>
            <p:cNvPr name="TextBox 11" id="11"/>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2" id="12"/>
          <p:cNvGrpSpPr/>
          <p:nvPr/>
        </p:nvGrpSpPr>
        <p:grpSpPr>
          <a:xfrm rot="0">
            <a:off x="14234417" y="-1711588"/>
            <a:ext cx="4185210" cy="2172476"/>
            <a:chOff x="0" y="0"/>
            <a:chExt cx="1345639" cy="698500"/>
          </a:xfrm>
        </p:grpSpPr>
        <p:sp>
          <p:nvSpPr>
            <p:cNvPr name="Freeform 13" id="13"/>
            <p:cNvSpPr/>
            <p:nvPr/>
          </p:nvSpPr>
          <p:spPr>
            <a:xfrm flipH="false" flipV="false" rot="0">
              <a:off x="3907" y="0"/>
              <a:ext cx="1337825" cy="698500"/>
            </a:xfrm>
            <a:custGeom>
              <a:avLst/>
              <a:gdLst/>
              <a:ahLst/>
              <a:cxnLst/>
              <a:rect r="r" b="b" t="t" l="l"/>
              <a:pathLst>
                <a:path h="698500" w="1337825">
                  <a:moveTo>
                    <a:pt x="1331500" y="366838"/>
                  </a:moveTo>
                  <a:lnTo>
                    <a:pt x="1148765" y="680912"/>
                  </a:lnTo>
                  <a:cubicBezTo>
                    <a:pt x="1142430" y="691801"/>
                    <a:pt x="1130782" y="698500"/>
                    <a:pt x="1118184" y="698500"/>
                  </a:cubicBezTo>
                  <a:lnTo>
                    <a:pt x="219641" y="698500"/>
                  </a:lnTo>
                  <a:cubicBezTo>
                    <a:pt x="207043" y="698500"/>
                    <a:pt x="195396" y="691801"/>
                    <a:pt x="189060" y="680912"/>
                  </a:cubicBezTo>
                  <a:lnTo>
                    <a:pt x="6326" y="366838"/>
                  </a:lnTo>
                  <a:cubicBezTo>
                    <a:pt x="0" y="355966"/>
                    <a:pt x="0" y="342534"/>
                    <a:pt x="6326" y="331662"/>
                  </a:cubicBezTo>
                  <a:lnTo>
                    <a:pt x="189060" y="17588"/>
                  </a:lnTo>
                  <a:cubicBezTo>
                    <a:pt x="195396" y="6699"/>
                    <a:pt x="207043" y="0"/>
                    <a:pt x="219641" y="0"/>
                  </a:cubicBezTo>
                  <a:lnTo>
                    <a:pt x="1118184" y="0"/>
                  </a:lnTo>
                  <a:cubicBezTo>
                    <a:pt x="1130782" y="0"/>
                    <a:pt x="1142430" y="6699"/>
                    <a:pt x="1148765" y="17588"/>
                  </a:cubicBezTo>
                  <a:lnTo>
                    <a:pt x="1331500" y="331662"/>
                  </a:lnTo>
                  <a:cubicBezTo>
                    <a:pt x="1337825" y="342534"/>
                    <a:pt x="1337825" y="355966"/>
                    <a:pt x="1331500" y="366838"/>
                  </a:cubicBezTo>
                  <a:close/>
                </a:path>
              </a:pathLst>
            </a:custGeom>
            <a:solidFill>
              <a:srgbClr val="E88B00"/>
            </a:solidFill>
          </p:spPr>
        </p:sp>
        <p:sp>
          <p:nvSpPr>
            <p:cNvPr name="TextBox 14" id="14"/>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5" id="15"/>
          <p:cNvGrpSpPr/>
          <p:nvPr/>
        </p:nvGrpSpPr>
        <p:grpSpPr>
          <a:xfrm rot="0">
            <a:off x="-1016746" y="9777990"/>
            <a:ext cx="5306302" cy="1494660"/>
            <a:chOff x="0" y="0"/>
            <a:chExt cx="2479796" cy="698500"/>
          </a:xfrm>
        </p:grpSpPr>
        <p:sp>
          <p:nvSpPr>
            <p:cNvPr name="Freeform 16" id="16"/>
            <p:cNvSpPr/>
            <p:nvPr/>
          </p:nvSpPr>
          <p:spPr>
            <a:xfrm flipH="false" flipV="false" rot="0">
              <a:off x="3082" y="0"/>
              <a:ext cx="2473632" cy="698500"/>
            </a:xfrm>
            <a:custGeom>
              <a:avLst/>
              <a:gdLst/>
              <a:ahLst/>
              <a:cxnLst/>
              <a:rect r="r" b="b" t="t" l="l"/>
              <a:pathLst>
                <a:path h="698500" w="2473632">
                  <a:moveTo>
                    <a:pt x="2468643" y="363122"/>
                  </a:moveTo>
                  <a:lnTo>
                    <a:pt x="2281585" y="684628"/>
                  </a:lnTo>
                  <a:cubicBezTo>
                    <a:pt x="2276588" y="693216"/>
                    <a:pt x="2267401" y="698500"/>
                    <a:pt x="2257465" y="698500"/>
                  </a:cubicBezTo>
                  <a:lnTo>
                    <a:pt x="216167" y="698500"/>
                  </a:lnTo>
                  <a:cubicBezTo>
                    <a:pt x="206231" y="698500"/>
                    <a:pt x="197044" y="693216"/>
                    <a:pt x="192047" y="684628"/>
                  </a:cubicBezTo>
                  <a:lnTo>
                    <a:pt x="4989" y="363122"/>
                  </a:lnTo>
                  <a:cubicBezTo>
                    <a:pt x="0" y="354547"/>
                    <a:pt x="0" y="343953"/>
                    <a:pt x="4989" y="335378"/>
                  </a:cubicBezTo>
                  <a:lnTo>
                    <a:pt x="192047" y="13872"/>
                  </a:lnTo>
                  <a:cubicBezTo>
                    <a:pt x="197044" y="5284"/>
                    <a:pt x="206231" y="0"/>
                    <a:pt x="216167" y="0"/>
                  </a:cubicBezTo>
                  <a:lnTo>
                    <a:pt x="2257465" y="0"/>
                  </a:lnTo>
                  <a:cubicBezTo>
                    <a:pt x="2267401" y="0"/>
                    <a:pt x="2276588" y="5284"/>
                    <a:pt x="2281585" y="13872"/>
                  </a:cubicBezTo>
                  <a:lnTo>
                    <a:pt x="2468643" y="335378"/>
                  </a:lnTo>
                  <a:cubicBezTo>
                    <a:pt x="2473632" y="343953"/>
                    <a:pt x="2473632" y="354547"/>
                    <a:pt x="2468643" y="363122"/>
                  </a:cubicBezTo>
                  <a:close/>
                </a:path>
              </a:pathLst>
            </a:custGeom>
            <a:solidFill>
              <a:srgbClr val="E88B00"/>
            </a:solidFill>
          </p:spPr>
        </p:sp>
        <p:sp>
          <p:nvSpPr>
            <p:cNvPr name="TextBox 17" id="17"/>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grpSp>
        <p:nvGrpSpPr>
          <p:cNvPr name="Group 18" id="18"/>
          <p:cNvGrpSpPr/>
          <p:nvPr/>
        </p:nvGrpSpPr>
        <p:grpSpPr>
          <a:xfrm rot="0">
            <a:off x="16327022" y="-286442"/>
            <a:ext cx="2511232" cy="1494660"/>
            <a:chOff x="0" y="0"/>
            <a:chExt cx="1173575" cy="698500"/>
          </a:xfrm>
        </p:grpSpPr>
        <p:sp>
          <p:nvSpPr>
            <p:cNvPr name="Freeform 19" id="19"/>
            <p:cNvSpPr/>
            <p:nvPr/>
          </p:nvSpPr>
          <p:spPr>
            <a:xfrm flipH="false" flipV="false" rot="0">
              <a:off x="6512" y="0"/>
              <a:ext cx="1160551" cy="698500"/>
            </a:xfrm>
            <a:custGeom>
              <a:avLst/>
              <a:gdLst/>
              <a:ahLst/>
              <a:cxnLst/>
              <a:rect r="r" b="b" t="t" l="l"/>
              <a:pathLst>
                <a:path h="698500" w="1160551">
                  <a:moveTo>
                    <a:pt x="1150009" y="378562"/>
                  </a:moveTo>
                  <a:lnTo>
                    <a:pt x="980917" y="669188"/>
                  </a:lnTo>
                  <a:cubicBezTo>
                    <a:pt x="970358" y="687336"/>
                    <a:pt x="950947" y="698500"/>
                    <a:pt x="929951" y="698500"/>
                  </a:cubicBezTo>
                  <a:lnTo>
                    <a:pt x="230600" y="698500"/>
                  </a:lnTo>
                  <a:cubicBezTo>
                    <a:pt x="209604" y="698500"/>
                    <a:pt x="190192" y="687336"/>
                    <a:pt x="179634" y="669188"/>
                  </a:cubicBezTo>
                  <a:lnTo>
                    <a:pt x="10542" y="378562"/>
                  </a:lnTo>
                  <a:cubicBezTo>
                    <a:pt x="0" y="360442"/>
                    <a:pt x="0" y="338058"/>
                    <a:pt x="10542" y="319938"/>
                  </a:cubicBezTo>
                  <a:lnTo>
                    <a:pt x="179634" y="29312"/>
                  </a:lnTo>
                  <a:cubicBezTo>
                    <a:pt x="190192" y="11164"/>
                    <a:pt x="209604" y="0"/>
                    <a:pt x="230600" y="0"/>
                  </a:cubicBezTo>
                  <a:lnTo>
                    <a:pt x="929951" y="0"/>
                  </a:lnTo>
                  <a:cubicBezTo>
                    <a:pt x="950947" y="0"/>
                    <a:pt x="970358" y="11164"/>
                    <a:pt x="980917" y="29312"/>
                  </a:cubicBezTo>
                  <a:lnTo>
                    <a:pt x="1150009" y="319938"/>
                  </a:lnTo>
                  <a:cubicBezTo>
                    <a:pt x="1160551" y="338058"/>
                    <a:pt x="1160551" y="360442"/>
                    <a:pt x="1150009" y="378562"/>
                  </a:cubicBezTo>
                  <a:close/>
                </a:path>
              </a:pathLst>
            </a:custGeom>
            <a:solidFill>
              <a:srgbClr val="0063C8"/>
            </a:solidFill>
          </p:spPr>
        </p:sp>
        <p:sp>
          <p:nvSpPr>
            <p:cNvPr name="TextBox 20" id="20"/>
            <p:cNvSpPr txBox="true"/>
            <p:nvPr/>
          </p:nvSpPr>
          <p:spPr>
            <a:xfrm>
              <a:off x="114300" y="19050"/>
              <a:ext cx="584200" cy="679450"/>
            </a:xfrm>
            <a:prstGeom prst="rect">
              <a:avLst/>
            </a:prstGeom>
          </p:spPr>
          <p:txBody>
            <a:bodyPr anchor="ctr" rtlCol="false" tIns="50800" lIns="50800" bIns="50800" rIns="50800"/>
            <a:lstStyle/>
            <a:p>
              <a:pPr algn="ctr">
                <a:lnSpc>
                  <a:spcPts val="2376"/>
                </a:lnSpc>
              </a:pPr>
            </a:p>
          </p:txBody>
        </p:sp>
      </p:grpSp>
      <p:sp>
        <p:nvSpPr>
          <p:cNvPr name="TextBox 21" id="21"/>
          <p:cNvSpPr txBox="true"/>
          <p:nvPr/>
        </p:nvSpPr>
        <p:spPr>
          <a:xfrm rot="0">
            <a:off x="3205223" y="-93532"/>
            <a:ext cx="11877553" cy="1301750"/>
          </a:xfrm>
          <a:prstGeom prst="rect">
            <a:avLst/>
          </a:prstGeom>
        </p:spPr>
        <p:txBody>
          <a:bodyPr anchor="t" rtlCol="false" tIns="0" lIns="0" bIns="0" rIns="0">
            <a:spAutoFit/>
          </a:bodyPr>
          <a:lstStyle/>
          <a:p>
            <a:pPr algn="ctr">
              <a:lnSpc>
                <a:spcPts val="9100"/>
              </a:lnSpc>
              <a:spcBef>
                <a:spcPct val="0"/>
              </a:spcBef>
            </a:pPr>
            <a:r>
              <a:rPr lang="en-US" sz="6500">
                <a:solidFill>
                  <a:srgbClr val="051D40"/>
                </a:solidFill>
                <a:latin typeface="Cooper Hewitt Bold"/>
              </a:rPr>
              <a:t>ERD</a:t>
            </a:r>
          </a:p>
        </p:txBody>
      </p:sp>
      <p:sp>
        <p:nvSpPr>
          <p:cNvPr name="Freeform 22" id="22"/>
          <p:cNvSpPr/>
          <p:nvPr/>
        </p:nvSpPr>
        <p:spPr>
          <a:xfrm flipH="false" flipV="false" rot="0">
            <a:off x="0" y="0"/>
            <a:ext cx="4289556" cy="1340976"/>
          </a:xfrm>
          <a:custGeom>
            <a:avLst/>
            <a:gdLst/>
            <a:ahLst/>
            <a:cxnLst/>
            <a:rect r="r" b="b" t="t" l="l"/>
            <a:pathLst>
              <a:path h="1340976" w="4289556">
                <a:moveTo>
                  <a:pt x="0" y="0"/>
                </a:moveTo>
                <a:lnTo>
                  <a:pt x="4289556" y="0"/>
                </a:lnTo>
                <a:lnTo>
                  <a:pt x="4289556" y="1340976"/>
                </a:lnTo>
                <a:lnTo>
                  <a:pt x="0" y="1340976"/>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816745">
            <a:off x="16201008" y="-69536"/>
            <a:ext cx="4802674" cy="1510659"/>
          </a:xfrm>
          <a:custGeom>
            <a:avLst/>
            <a:gdLst/>
            <a:ahLst/>
            <a:cxnLst/>
            <a:rect r="r" b="b" t="t" l="l"/>
            <a:pathLst>
              <a:path h="1510659" w="4802674">
                <a:moveTo>
                  <a:pt x="0" y="0"/>
                </a:moveTo>
                <a:lnTo>
                  <a:pt x="4802675" y="0"/>
                </a:lnTo>
                <a:lnTo>
                  <a:pt x="4802675" y="1510660"/>
                </a:lnTo>
                <a:lnTo>
                  <a:pt x="0" y="1510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2906905">
            <a:off x="-2486805" y="-270124"/>
            <a:ext cx="4802674" cy="1510659"/>
          </a:xfrm>
          <a:custGeom>
            <a:avLst/>
            <a:gdLst/>
            <a:ahLst/>
            <a:cxnLst/>
            <a:rect r="r" b="b" t="t" l="l"/>
            <a:pathLst>
              <a:path h="1510659" w="4802674">
                <a:moveTo>
                  <a:pt x="4802675" y="0"/>
                </a:moveTo>
                <a:lnTo>
                  <a:pt x="0" y="0"/>
                </a:lnTo>
                <a:lnTo>
                  <a:pt x="0" y="1510659"/>
                </a:lnTo>
                <a:lnTo>
                  <a:pt x="4802675" y="1510659"/>
                </a:lnTo>
                <a:lnTo>
                  <a:pt x="4802675"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816745">
            <a:off x="15173184" y="788078"/>
            <a:ext cx="4213366" cy="481243"/>
          </a:xfrm>
          <a:custGeom>
            <a:avLst/>
            <a:gdLst/>
            <a:ahLst/>
            <a:cxnLst/>
            <a:rect r="r" b="b" t="t" l="l"/>
            <a:pathLst>
              <a:path h="481243" w="4213366">
                <a:moveTo>
                  <a:pt x="0" y="0"/>
                </a:moveTo>
                <a:lnTo>
                  <a:pt x="4213365" y="0"/>
                </a:lnTo>
                <a:lnTo>
                  <a:pt x="4213365" y="481244"/>
                </a:lnTo>
                <a:lnTo>
                  <a:pt x="0" y="481244"/>
                </a:lnTo>
                <a:lnTo>
                  <a:pt x="0" y="0"/>
                </a:lnTo>
                <a:close/>
              </a:path>
            </a:pathLst>
          </a:custGeom>
          <a:blipFill>
            <a:blip r:embed="rId4">
              <a:extLst>
                <a:ext uri="{96DAC541-7B7A-43D3-8B79-37D633B846F1}">
                  <asvg:svgBlip xmlns:asvg="http://schemas.microsoft.com/office/drawing/2016/SVG/main" r:embed="rId5"/>
                </a:ext>
              </a:extLst>
            </a:blip>
            <a:stretch>
              <a:fillRect l="0" t="-80318" r="0" b="-95070"/>
            </a:stretch>
          </a:blipFill>
        </p:spPr>
      </p:sp>
      <p:sp>
        <p:nvSpPr>
          <p:cNvPr name="Freeform 5" id="5"/>
          <p:cNvSpPr/>
          <p:nvPr/>
        </p:nvSpPr>
        <p:spPr>
          <a:xfrm flipH="true" flipV="false" rot="-2942733">
            <a:off x="-1058091" y="742968"/>
            <a:ext cx="4213366" cy="481243"/>
          </a:xfrm>
          <a:custGeom>
            <a:avLst/>
            <a:gdLst/>
            <a:ahLst/>
            <a:cxnLst/>
            <a:rect r="r" b="b" t="t" l="l"/>
            <a:pathLst>
              <a:path h="481243" w="4213366">
                <a:moveTo>
                  <a:pt x="4213365" y="0"/>
                </a:moveTo>
                <a:lnTo>
                  <a:pt x="0" y="0"/>
                </a:lnTo>
                <a:lnTo>
                  <a:pt x="0" y="481244"/>
                </a:lnTo>
                <a:lnTo>
                  <a:pt x="4213365" y="481244"/>
                </a:lnTo>
                <a:lnTo>
                  <a:pt x="4213365" y="0"/>
                </a:lnTo>
                <a:close/>
              </a:path>
            </a:pathLst>
          </a:custGeom>
          <a:blipFill>
            <a:blip r:embed="rId4">
              <a:extLst>
                <a:ext uri="{96DAC541-7B7A-43D3-8B79-37D633B846F1}">
                  <asvg:svgBlip xmlns:asvg="http://schemas.microsoft.com/office/drawing/2016/SVG/main" r:embed="rId5"/>
                </a:ext>
              </a:extLst>
            </a:blip>
            <a:stretch>
              <a:fillRect l="0" t="-80318" r="0" b="-95070"/>
            </a:stretch>
          </a:blipFill>
        </p:spPr>
      </p:sp>
      <p:sp>
        <p:nvSpPr>
          <p:cNvPr name="Freeform 6" id="6"/>
          <p:cNvSpPr/>
          <p:nvPr/>
        </p:nvSpPr>
        <p:spPr>
          <a:xfrm flipH="false" flipV="false" rot="0">
            <a:off x="16293027" y="374679"/>
            <a:ext cx="654021" cy="654021"/>
          </a:xfrm>
          <a:custGeom>
            <a:avLst/>
            <a:gdLst/>
            <a:ahLst/>
            <a:cxnLst/>
            <a:rect r="r" b="b" t="t" l="l"/>
            <a:pathLst>
              <a:path h="654021" w="654021">
                <a:moveTo>
                  <a:pt x="0" y="0"/>
                </a:moveTo>
                <a:lnTo>
                  <a:pt x="654021" y="0"/>
                </a:lnTo>
                <a:lnTo>
                  <a:pt x="654021" y="654021"/>
                </a:lnTo>
                <a:lnTo>
                  <a:pt x="0" y="6540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51886" y="374679"/>
            <a:ext cx="654021" cy="654021"/>
          </a:xfrm>
          <a:custGeom>
            <a:avLst/>
            <a:gdLst/>
            <a:ahLst/>
            <a:cxnLst/>
            <a:rect r="r" b="b" t="t" l="l"/>
            <a:pathLst>
              <a:path h="654021" w="654021">
                <a:moveTo>
                  <a:pt x="0" y="0"/>
                </a:moveTo>
                <a:lnTo>
                  <a:pt x="654022" y="0"/>
                </a:lnTo>
                <a:lnTo>
                  <a:pt x="654022" y="654021"/>
                </a:lnTo>
                <a:lnTo>
                  <a:pt x="0" y="65402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028700" y="2557538"/>
            <a:ext cx="16230600" cy="6695123"/>
          </a:xfrm>
          <a:custGeom>
            <a:avLst/>
            <a:gdLst/>
            <a:ahLst/>
            <a:cxnLst/>
            <a:rect r="r" b="b" t="t" l="l"/>
            <a:pathLst>
              <a:path h="6695123" w="16230600">
                <a:moveTo>
                  <a:pt x="0" y="0"/>
                </a:moveTo>
                <a:lnTo>
                  <a:pt x="16230600" y="0"/>
                </a:lnTo>
                <a:lnTo>
                  <a:pt x="16230600" y="6695123"/>
                </a:lnTo>
                <a:lnTo>
                  <a:pt x="0" y="669512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7720590" y="4481689"/>
            <a:ext cx="2846821" cy="2846821"/>
          </a:xfrm>
          <a:custGeom>
            <a:avLst/>
            <a:gdLst/>
            <a:ahLst/>
            <a:cxnLst/>
            <a:rect r="r" b="b" t="t" l="l"/>
            <a:pathLst>
              <a:path h="2846821" w="2846821">
                <a:moveTo>
                  <a:pt x="0" y="0"/>
                </a:moveTo>
                <a:lnTo>
                  <a:pt x="2846820" y="0"/>
                </a:lnTo>
                <a:lnTo>
                  <a:pt x="2846820" y="2846821"/>
                </a:lnTo>
                <a:lnTo>
                  <a:pt x="0" y="284682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1901662" y="2446375"/>
            <a:ext cx="1584610" cy="1584610"/>
          </a:xfrm>
          <a:custGeom>
            <a:avLst/>
            <a:gdLst/>
            <a:ahLst/>
            <a:cxnLst/>
            <a:rect r="r" b="b" t="t" l="l"/>
            <a:pathLst>
              <a:path h="1584610" w="1584610">
                <a:moveTo>
                  <a:pt x="0" y="0"/>
                </a:moveTo>
                <a:lnTo>
                  <a:pt x="1584610" y="0"/>
                </a:lnTo>
                <a:lnTo>
                  <a:pt x="1584610" y="1584610"/>
                </a:lnTo>
                <a:lnTo>
                  <a:pt x="0" y="15846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4700909" y="2446375"/>
            <a:ext cx="1584610" cy="1584610"/>
          </a:xfrm>
          <a:custGeom>
            <a:avLst/>
            <a:gdLst/>
            <a:ahLst/>
            <a:cxnLst/>
            <a:rect r="r" b="b" t="t" l="l"/>
            <a:pathLst>
              <a:path h="1584610" w="1584610">
                <a:moveTo>
                  <a:pt x="0" y="0"/>
                </a:moveTo>
                <a:lnTo>
                  <a:pt x="1584610" y="0"/>
                </a:lnTo>
                <a:lnTo>
                  <a:pt x="1584610" y="1584610"/>
                </a:lnTo>
                <a:lnTo>
                  <a:pt x="0" y="15846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2490166" y="5302126"/>
            <a:ext cx="1584610" cy="1584610"/>
          </a:xfrm>
          <a:custGeom>
            <a:avLst/>
            <a:gdLst/>
            <a:ahLst/>
            <a:cxnLst/>
            <a:rect r="r" b="b" t="t" l="l"/>
            <a:pathLst>
              <a:path h="1584610" w="1584610">
                <a:moveTo>
                  <a:pt x="0" y="0"/>
                </a:moveTo>
                <a:lnTo>
                  <a:pt x="1584610" y="0"/>
                </a:lnTo>
                <a:lnTo>
                  <a:pt x="1584610" y="1584610"/>
                </a:lnTo>
                <a:lnTo>
                  <a:pt x="0" y="15846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4213224" y="5302126"/>
            <a:ext cx="1584610" cy="1584610"/>
          </a:xfrm>
          <a:custGeom>
            <a:avLst/>
            <a:gdLst/>
            <a:ahLst/>
            <a:cxnLst/>
            <a:rect r="r" b="b" t="t" l="l"/>
            <a:pathLst>
              <a:path h="1584610" w="1584610">
                <a:moveTo>
                  <a:pt x="0" y="0"/>
                </a:moveTo>
                <a:lnTo>
                  <a:pt x="1584610" y="0"/>
                </a:lnTo>
                <a:lnTo>
                  <a:pt x="1584610" y="1584610"/>
                </a:lnTo>
                <a:lnTo>
                  <a:pt x="0" y="158461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12003232" y="7724936"/>
            <a:ext cx="1584610" cy="1584610"/>
          </a:xfrm>
          <a:custGeom>
            <a:avLst/>
            <a:gdLst/>
            <a:ahLst/>
            <a:cxnLst/>
            <a:rect r="r" b="b" t="t" l="l"/>
            <a:pathLst>
              <a:path h="1584610" w="1584610">
                <a:moveTo>
                  <a:pt x="0" y="0"/>
                </a:moveTo>
                <a:lnTo>
                  <a:pt x="1584611" y="0"/>
                </a:lnTo>
                <a:lnTo>
                  <a:pt x="1584611" y="1584611"/>
                </a:lnTo>
                <a:lnTo>
                  <a:pt x="0" y="15846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4802479" y="7724936"/>
            <a:ext cx="1584610" cy="1584610"/>
          </a:xfrm>
          <a:custGeom>
            <a:avLst/>
            <a:gdLst/>
            <a:ahLst/>
            <a:cxnLst/>
            <a:rect r="r" b="b" t="t" l="l"/>
            <a:pathLst>
              <a:path h="1584610" w="1584610">
                <a:moveTo>
                  <a:pt x="0" y="0"/>
                </a:moveTo>
                <a:lnTo>
                  <a:pt x="1584611" y="0"/>
                </a:lnTo>
                <a:lnTo>
                  <a:pt x="1584611" y="1584611"/>
                </a:lnTo>
                <a:lnTo>
                  <a:pt x="0" y="158461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0">
            <a:off x="7903065" y="4651281"/>
            <a:ext cx="2507637" cy="2507637"/>
          </a:xfrm>
          <a:custGeom>
            <a:avLst/>
            <a:gdLst/>
            <a:ahLst/>
            <a:cxnLst/>
            <a:rect r="r" b="b" t="t" l="l"/>
            <a:pathLst>
              <a:path h="2507637" w="2507637">
                <a:moveTo>
                  <a:pt x="0" y="0"/>
                </a:moveTo>
                <a:lnTo>
                  <a:pt x="2507638" y="0"/>
                </a:lnTo>
                <a:lnTo>
                  <a:pt x="2507638" y="2507637"/>
                </a:lnTo>
                <a:lnTo>
                  <a:pt x="0" y="25076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12003232" y="2540774"/>
            <a:ext cx="1395812" cy="1395812"/>
          </a:xfrm>
          <a:custGeom>
            <a:avLst/>
            <a:gdLst/>
            <a:ahLst/>
            <a:cxnLst/>
            <a:rect r="r" b="b" t="t" l="l"/>
            <a:pathLst>
              <a:path h="1395812" w="1395812">
                <a:moveTo>
                  <a:pt x="0" y="0"/>
                </a:moveTo>
                <a:lnTo>
                  <a:pt x="1395813" y="0"/>
                </a:lnTo>
                <a:lnTo>
                  <a:pt x="1395813" y="1395812"/>
                </a:lnTo>
                <a:lnTo>
                  <a:pt x="0" y="1395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4802479" y="2540774"/>
            <a:ext cx="1395812" cy="1395812"/>
          </a:xfrm>
          <a:custGeom>
            <a:avLst/>
            <a:gdLst/>
            <a:ahLst/>
            <a:cxnLst/>
            <a:rect r="r" b="b" t="t" l="l"/>
            <a:pathLst>
              <a:path h="1395812" w="1395812">
                <a:moveTo>
                  <a:pt x="0" y="0"/>
                </a:moveTo>
                <a:lnTo>
                  <a:pt x="1395813" y="0"/>
                </a:lnTo>
                <a:lnTo>
                  <a:pt x="1395813" y="1395812"/>
                </a:lnTo>
                <a:lnTo>
                  <a:pt x="0" y="13958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12591737" y="5396525"/>
            <a:ext cx="1395812" cy="1395812"/>
          </a:xfrm>
          <a:custGeom>
            <a:avLst/>
            <a:gdLst/>
            <a:ahLst/>
            <a:cxnLst/>
            <a:rect r="r" b="b" t="t" l="l"/>
            <a:pathLst>
              <a:path h="1395812" w="1395812">
                <a:moveTo>
                  <a:pt x="0" y="0"/>
                </a:moveTo>
                <a:lnTo>
                  <a:pt x="1395812" y="0"/>
                </a:lnTo>
                <a:lnTo>
                  <a:pt x="1395812" y="1395813"/>
                </a:lnTo>
                <a:lnTo>
                  <a:pt x="0" y="1395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0" id="20"/>
          <p:cNvSpPr/>
          <p:nvPr/>
        </p:nvSpPr>
        <p:spPr>
          <a:xfrm flipH="false" flipV="false" rot="0">
            <a:off x="4314794" y="5396525"/>
            <a:ext cx="1395812" cy="1395812"/>
          </a:xfrm>
          <a:custGeom>
            <a:avLst/>
            <a:gdLst/>
            <a:ahLst/>
            <a:cxnLst/>
            <a:rect r="r" b="b" t="t" l="l"/>
            <a:pathLst>
              <a:path h="1395812" w="1395812">
                <a:moveTo>
                  <a:pt x="0" y="0"/>
                </a:moveTo>
                <a:lnTo>
                  <a:pt x="1395812" y="0"/>
                </a:lnTo>
                <a:lnTo>
                  <a:pt x="1395812" y="1395813"/>
                </a:lnTo>
                <a:lnTo>
                  <a:pt x="0" y="1395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1" id="21"/>
          <p:cNvSpPr/>
          <p:nvPr/>
        </p:nvSpPr>
        <p:spPr>
          <a:xfrm flipH="false" flipV="false" rot="0">
            <a:off x="12104803" y="7819335"/>
            <a:ext cx="1395812" cy="1395812"/>
          </a:xfrm>
          <a:custGeom>
            <a:avLst/>
            <a:gdLst/>
            <a:ahLst/>
            <a:cxnLst/>
            <a:rect r="r" b="b" t="t" l="l"/>
            <a:pathLst>
              <a:path h="1395812" w="1395812">
                <a:moveTo>
                  <a:pt x="0" y="0"/>
                </a:moveTo>
                <a:lnTo>
                  <a:pt x="1395812" y="0"/>
                </a:lnTo>
                <a:lnTo>
                  <a:pt x="1395812" y="1395813"/>
                </a:lnTo>
                <a:lnTo>
                  <a:pt x="0" y="1395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4904050" y="7819335"/>
            <a:ext cx="1395812" cy="1395812"/>
          </a:xfrm>
          <a:custGeom>
            <a:avLst/>
            <a:gdLst/>
            <a:ahLst/>
            <a:cxnLst/>
            <a:rect r="r" b="b" t="t" l="l"/>
            <a:pathLst>
              <a:path h="1395812" w="1395812">
                <a:moveTo>
                  <a:pt x="0" y="0"/>
                </a:moveTo>
                <a:lnTo>
                  <a:pt x="1395812" y="0"/>
                </a:lnTo>
                <a:lnTo>
                  <a:pt x="1395812" y="1395813"/>
                </a:lnTo>
                <a:lnTo>
                  <a:pt x="0" y="1395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23" id="23"/>
          <p:cNvGrpSpPr/>
          <p:nvPr/>
        </p:nvGrpSpPr>
        <p:grpSpPr>
          <a:xfrm rot="0">
            <a:off x="13613934" y="3148861"/>
            <a:ext cx="3067337" cy="787725"/>
            <a:chOff x="0" y="0"/>
            <a:chExt cx="807858" cy="207467"/>
          </a:xfrm>
        </p:grpSpPr>
        <p:sp>
          <p:nvSpPr>
            <p:cNvPr name="Freeform 24" id="24"/>
            <p:cNvSpPr/>
            <p:nvPr/>
          </p:nvSpPr>
          <p:spPr>
            <a:xfrm flipH="false" flipV="false" rot="0">
              <a:off x="0" y="0"/>
              <a:ext cx="807858" cy="207467"/>
            </a:xfrm>
            <a:custGeom>
              <a:avLst/>
              <a:gdLst/>
              <a:ahLst/>
              <a:cxnLst/>
              <a:rect r="r" b="b" t="t" l="l"/>
              <a:pathLst>
                <a:path h="207467" w="807858">
                  <a:moveTo>
                    <a:pt x="27764" y="0"/>
                  </a:moveTo>
                  <a:lnTo>
                    <a:pt x="780094" y="0"/>
                  </a:lnTo>
                  <a:cubicBezTo>
                    <a:pt x="787458" y="0"/>
                    <a:pt x="794520" y="2925"/>
                    <a:pt x="799726" y="8132"/>
                  </a:cubicBezTo>
                  <a:cubicBezTo>
                    <a:pt x="804933" y="13339"/>
                    <a:pt x="807858" y="20400"/>
                    <a:pt x="807858" y="27764"/>
                  </a:cubicBezTo>
                  <a:lnTo>
                    <a:pt x="807858" y="179703"/>
                  </a:lnTo>
                  <a:cubicBezTo>
                    <a:pt x="807858" y="195036"/>
                    <a:pt x="795428" y="207467"/>
                    <a:pt x="780094" y="207467"/>
                  </a:cubicBezTo>
                  <a:lnTo>
                    <a:pt x="27764" y="207467"/>
                  </a:lnTo>
                  <a:cubicBezTo>
                    <a:pt x="20400" y="207467"/>
                    <a:pt x="13339" y="204542"/>
                    <a:pt x="8132" y="199335"/>
                  </a:cubicBezTo>
                  <a:cubicBezTo>
                    <a:pt x="2925" y="194128"/>
                    <a:pt x="0" y="187066"/>
                    <a:pt x="0" y="179703"/>
                  </a:cubicBezTo>
                  <a:lnTo>
                    <a:pt x="0" y="27764"/>
                  </a:lnTo>
                  <a:cubicBezTo>
                    <a:pt x="0" y="20400"/>
                    <a:pt x="2925" y="13339"/>
                    <a:pt x="8132" y="8132"/>
                  </a:cubicBezTo>
                  <a:cubicBezTo>
                    <a:pt x="13339" y="2925"/>
                    <a:pt x="20400" y="0"/>
                    <a:pt x="27764" y="0"/>
                  </a:cubicBezTo>
                  <a:close/>
                </a:path>
              </a:pathLst>
            </a:custGeom>
            <a:solidFill>
              <a:srgbClr val="0575E6"/>
            </a:solidFill>
          </p:spPr>
        </p:sp>
        <p:sp>
          <p:nvSpPr>
            <p:cNvPr name="TextBox 25" id="25"/>
            <p:cNvSpPr txBox="true"/>
            <p:nvPr/>
          </p:nvSpPr>
          <p:spPr>
            <a:xfrm>
              <a:off x="0" y="-9525"/>
              <a:ext cx="812800" cy="822325"/>
            </a:xfrm>
            <a:prstGeom prst="rect">
              <a:avLst/>
            </a:prstGeom>
          </p:spPr>
          <p:txBody>
            <a:bodyPr anchor="ctr" rtlCol="false" tIns="50800" lIns="50800" bIns="50800" rIns="50800"/>
            <a:lstStyle/>
            <a:p>
              <a:pPr algn="ctr">
                <a:lnSpc>
                  <a:spcPts val="2824"/>
                </a:lnSpc>
              </a:pPr>
            </a:p>
          </p:txBody>
        </p:sp>
      </p:grpSp>
      <p:grpSp>
        <p:nvGrpSpPr>
          <p:cNvPr name="Group 26" id="26"/>
          <p:cNvGrpSpPr/>
          <p:nvPr/>
        </p:nvGrpSpPr>
        <p:grpSpPr>
          <a:xfrm rot="0">
            <a:off x="1633572" y="3148861"/>
            <a:ext cx="3027535" cy="787725"/>
            <a:chOff x="0" y="0"/>
            <a:chExt cx="797375" cy="207467"/>
          </a:xfrm>
        </p:grpSpPr>
        <p:sp>
          <p:nvSpPr>
            <p:cNvPr name="Freeform 27" id="27"/>
            <p:cNvSpPr/>
            <p:nvPr/>
          </p:nvSpPr>
          <p:spPr>
            <a:xfrm flipH="false" flipV="false" rot="0">
              <a:off x="0" y="0"/>
              <a:ext cx="797375" cy="207467"/>
            </a:xfrm>
            <a:custGeom>
              <a:avLst/>
              <a:gdLst/>
              <a:ahLst/>
              <a:cxnLst/>
              <a:rect r="r" b="b" t="t" l="l"/>
              <a:pathLst>
                <a:path h="207467" w="797375">
                  <a:moveTo>
                    <a:pt x="28129" y="0"/>
                  </a:moveTo>
                  <a:lnTo>
                    <a:pt x="769247" y="0"/>
                  </a:lnTo>
                  <a:cubicBezTo>
                    <a:pt x="776707" y="0"/>
                    <a:pt x="783862" y="2964"/>
                    <a:pt x="789137" y="8239"/>
                  </a:cubicBezTo>
                  <a:cubicBezTo>
                    <a:pt x="794412" y="13514"/>
                    <a:pt x="797375" y="20669"/>
                    <a:pt x="797375" y="28129"/>
                  </a:cubicBezTo>
                  <a:lnTo>
                    <a:pt x="797375" y="179338"/>
                  </a:lnTo>
                  <a:cubicBezTo>
                    <a:pt x="797375" y="194873"/>
                    <a:pt x="784782" y="207467"/>
                    <a:pt x="769247" y="207467"/>
                  </a:cubicBezTo>
                  <a:lnTo>
                    <a:pt x="28129" y="207467"/>
                  </a:lnTo>
                  <a:cubicBezTo>
                    <a:pt x="12594" y="207467"/>
                    <a:pt x="0" y="194873"/>
                    <a:pt x="0" y="179338"/>
                  </a:cubicBezTo>
                  <a:lnTo>
                    <a:pt x="0" y="28129"/>
                  </a:lnTo>
                  <a:cubicBezTo>
                    <a:pt x="0" y="12594"/>
                    <a:pt x="12594" y="0"/>
                    <a:pt x="28129" y="0"/>
                  </a:cubicBezTo>
                  <a:close/>
                </a:path>
              </a:pathLst>
            </a:custGeom>
            <a:solidFill>
              <a:srgbClr val="021B79"/>
            </a:solidFill>
          </p:spPr>
        </p:sp>
        <p:sp>
          <p:nvSpPr>
            <p:cNvPr name="TextBox 28" id="28"/>
            <p:cNvSpPr txBox="true"/>
            <p:nvPr/>
          </p:nvSpPr>
          <p:spPr>
            <a:xfrm>
              <a:off x="0" y="-9525"/>
              <a:ext cx="812800" cy="822325"/>
            </a:xfrm>
            <a:prstGeom prst="rect">
              <a:avLst/>
            </a:prstGeom>
          </p:spPr>
          <p:txBody>
            <a:bodyPr anchor="ctr" rtlCol="false" tIns="50800" lIns="50800" bIns="50800" rIns="50800"/>
            <a:lstStyle/>
            <a:p>
              <a:pPr algn="ctr">
                <a:lnSpc>
                  <a:spcPts val="2824"/>
                </a:lnSpc>
              </a:pPr>
            </a:p>
          </p:txBody>
        </p:sp>
      </p:grpSp>
      <p:sp>
        <p:nvSpPr>
          <p:cNvPr name="Freeform 29" id="29"/>
          <p:cNvSpPr/>
          <p:nvPr/>
        </p:nvSpPr>
        <p:spPr>
          <a:xfrm flipH="false" flipV="false" rot="0">
            <a:off x="5186898" y="7992287"/>
            <a:ext cx="758960" cy="911664"/>
          </a:xfrm>
          <a:custGeom>
            <a:avLst/>
            <a:gdLst/>
            <a:ahLst/>
            <a:cxnLst/>
            <a:rect r="r" b="b" t="t" l="l"/>
            <a:pathLst>
              <a:path h="911664" w="758960">
                <a:moveTo>
                  <a:pt x="0" y="0"/>
                </a:moveTo>
                <a:lnTo>
                  <a:pt x="758960" y="0"/>
                </a:lnTo>
                <a:lnTo>
                  <a:pt x="758960" y="911664"/>
                </a:lnTo>
                <a:lnTo>
                  <a:pt x="0" y="91166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0" id="30"/>
          <p:cNvSpPr/>
          <p:nvPr/>
        </p:nvSpPr>
        <p:spPr>
          <a:xfrm flipH="false" flipV="false" rot="0">
            <a:off x="5126846" y="2792442"/>
            <a:ext cx="680513" cy="892476"/>
          </a:xfrm>
          <a:custGeom>
            <a:avLst/>
            <a:gdLst/>
            <a:ahLst/>
            <a:cxnLst/>
            <a:rect r="r" b="b" t="t" l="l"/>
            <a:pathLst>
              <a:path h="892476" w="680513">
                <a:moveTo>
                  <a:pt x="0" y="0"/>
                </a:moveTo>
                <a:lnTo>
                  <a:pt x="680513" y="0"/>
                </a:lnTo>
                <a:lnTo>
                  <a:pt x="680513" y="892476"/>
                </a:lnTo>
                <a:lnTo>
                  <a:pt x="0" y="89247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1" id="31"/>
          <p:cNvSpPr/>
          <p:nvPr/>
        </p:nvSpPr>
        <p:spPr>
          <a:xfrm flipH="false" flipV="false" rot="0">
            <a:off x="4489490" y="5668670"/>
            <a:ext cx="973674" cy="851522"/>
          </a:xfrm>
          <a:custGeom>
            <a:avLst/>
            <a:gdLst/>
            <a:ahLst/>
            <a:cxnLst/>
            <a:rect r="r" b="b" t="t" l="l"/>
            <a:pathLst>
              <a:path h="851522" w="973674">
                <a:moveTo>
                  <a:pt x="0" y="0"/>
                </a:moveTo>
                <a:lnTo>
                  <a:pt x="973675" y="0"/>
                </a:lnTo>
                <a:lnTo>
                  <a:pt x="973675" y="851522"/>
                </a:lnTo>
                <a:lnTo>
                  <a:pt x="0" y="85152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2" id="32"/>
          <p:cNvSpPr/>
          <p:nvPr/>
        </p:nvSpPr>
        <p:spPr>
          <a:xfrm flipH="false" flipV="false" rot="0">
            <a:off x="12301067" y="2732340"/>
            <a:ext cx="888762" cy="983416"/>
          </a:xfrm>
          <a:custGeom>
            <a:avLst/>
            <a:gdLst/>
            <a:ahLst/>
            <a:cxnLst/>
            <a:rect r="r" b="b" t="t" l="l"/>
            <a:pathLst>
              <a:path h="983416" w="888762">
                <a:moveTo>
                  <a:pt x="0" y="0"/>
                </a:moveTo>
                <a:lnTo>
                  <a:pt x="888762" y="0"/>
                </a:lnTo>
                <a:lnTo>
                  <a:pt x="888762" y="983416"/>
                </a:lnTo>
                <a:lnTo>
                  <a:pt x="0" y="983416"/>
                </a:lnTo>
                <a:lnTo>
                  <a:pt x="0" y="0"/>
                </a:lnTo>
                <a:close/>
              </a:path>
            </a:pathLst>
          </a:custGeom>
          <a:blipFill>
            <a:blip r:embed="rId18"/>
            <a:stretch>
              <a:fillRect l="0" t="0" r="0" b="0"/>
            </a:stretch>
          </a:blipFill>
        </p:spPr>
      </p:sp>
      <p:sp>
        <p:nvSpPr>
          <p:cNvPr name="Freeform 33" id="33"/>
          <p:cNvSpPr/>
          <p:nvPr/>
        </p:nvSpPr>
        <p:spPr>
          <a:xfrm flipH="false" flipV="false" rot="0">
            <a:off x="12942363" y="5689730"/>
            <a:ext cx="913364" cy="777190"/>
          </a:xfrm>
          <a:custGeom>
            <a:avLst/>
            <a:gdLst/>
            <a:ahLst/>
            <a:cxnLst/>
            <a:rect r="r" b="b" t="t" l="l"/>
            <a:pathLst>
              <a:path h="777190" w="913364">
                <a:moveTo>
                  <a:pt x="0" y="0"/>
                </a:moveTo>
                <a:lnTo>
                  <a:pt x="913364" y="0"/>
                </a:lnTo>
                <a:lnTo>
                  <a:pt x="913364" y="777189"/>
                </a:lnTo>
                <a:lnTo>
                  <a:pt x="0" y="77718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34" id="34"/>
          <p:cNvSpPr/>
          <p:nvPr/>
        </p:nvSpPr>
        <p:spPr>
          <a:xfrm flipH="false" flipV="false" rot="0">
            <a:off x="12437774" y="8153561"/>
            <a:ext cx="715527" cy="785508"/>
          </a:xfrm>
          <a:custGeom>
            <a:avLst/>
            <a:gdLst/>
            <a:ahLst/>
            <a:cxnLst/>
            <a:rect r="r" b="b" t="t" l="l"/>
            <a:pathLst>
              <a:path h="785508" w="715527">
                <a:moveTo>
                  <a:pt x="0" y="0"/>
                </a:moveTo>
                <a:lnTo>
                  <a:pt x="715527" y="0"/>
                </a:lnTo>
                <a:lnTo>
                  <a:pt x="715527" y="785509"/>
                </a:lnTo>
                <a:lnTo>
                  <a:pt x="0" y="78550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35" id="35"/>
          <p:cNvSpPr/>
          <p:nvPr/>
        </p:nvSpPr>
        <p:spPr>
          <a:xfrm flipH="false" flipV="false" rot="0">
            <a:off x="8300960" y="5074705"/>
            <a:ext cx="1686081" cy="1660789"/>
          </a:xfrm>
          <a:custGeom>
            <a:avLst/>
            <a:gdLst/>
            <a:ahLst/>
            <a:cxnLst/>
            <a:rect r="r" b="b" t="t" l="l"/>
            <a:pathLst>
              <a:path h="1660789" w="1686081">
                <a:moveTo>
                  <a:pt x="0" y="0"/>
                </a:moveTo>
                <a:lnTo>
                  <a:pt x="1686080" y="0"/>
                </a:lnTo>
                <a:lnTo>
                  <a:pt x="1686080" y="1660789"/>
                </a:lnTo>
                <a:lnTo>
                  <a:pt x="0" y="166078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TextBox 36" id="36"/>
          <p:cNvSpPr txBox="true"/>
          <p:nvPr/>
        </p:nvSpPr>
        <p:spPr>
          <a:xfrm rot="0">
            <a:off x="6558591" y="1019175"/>
            <a:ext cx="5170819" cy="687705"/>
          </a:xfrm>
          <a:prstGeom prst="rect">
            <a:avLst/>
          </a:prstGeom>
        </p:spPr>
        <p:txBody>
          <a:bodyPr anchor="t" rtlCol="false" tIns="0" lIns="0" bIns="0" rIns="0">
            <a:spAutoFit/>
          </a:bodyPr>
          <a:lstStyle/>
          <a:p>
            <a:pPr algn="ctr">
              <a:lnSpc>
                <a:spcPts val="5084"/>
              </a:lnSpc>
            </a:pPr>
            <a:r>
              <a:rPr lang="en-US" sz="4500" spc="-135">
                <a:solidFill>
                  <a:srgbClr val="000000"/>
                </a:solidFill>
                <a:latin typeface="Poppins Bold"/>
              </a:rPr>
              <a:t>Assumptions</a:t>
            </a:r>
          </a:p>
        </p:txBody>
      </p:sp>
      <p:sp>
        <p:nvSpPr>
          <p:cNvPr name="TextBox 37" id="37"/>
          <p:cNvSpPr txBox="true"/>
          <p:nvPr/>
        </p:nvSpPr>
        <p:spPr>
          <a:xfrm rot="0">
            <a:off x="13587843" y="2752080"/>
            <a:ext cx="2926108" cy="963676"/>
          </a:xfrm>
          <a:prstGeom prst="rect">
            <a:avLst/>
          </a:prstGeom>
        </p:spPr>
        <p:txBody>
          <a:bodyPr anchor="t" rtlCol="false" tIns="0" lIns="0" bIns="0" rIns="0">
            <a:spAutoFit/>
          </a:bodyPr>
          <a:lstStyle/>
          <a:p>
            <a:pPr algn="just" marL="280669" indent="-140335" lvl="1">
              <a:lnSpc>
                <a:spcPts val="1546"/>
              </a:lnSpc>
              <a:buFont typeface="Arial"/>
              <a:buChar char="•"/>
            </a:pPr>
            <a:r>
              <a:rPr lang="en-US" sz="1299">
                <a:solidFill>
                  <a:srgbClr val="FFFFFF"/>
                </a:solidFill>
                <a:latin typeface="Poppins"/>
              </a:rPr>
              <a:t>Setiap PESANAN wajib diproses oleh satu atau lebih KOKI</a:t>
            </a:r>
          </a:p>
          <a:p>
            <a:pPr algn="just">
              <a:lnSpc>
                <a:spcPts val="1546"/>
              </a:lnSpc>
            </a:pPr>
          </a:p>
          <a:p>
            <a:pPr algn="just" marL="280669" indent="-140335" lvl="1">
              <a:lnSpc>
                <a:spcPts val="1546"/>
              </a:lnSpc>
              <a:buFont typeface="Arial"/>
              <a:buChar char="•"/>
            </a:pPr>
            <a:r>
              <a:rPr lang="en-US" sz="1299">
                <a:solidFill>
                  <a:srgbClr val="FFFFFF"/>
                </a:solidFill>
                <a:latin typeface="Poppins"/>
              </a:rPr>
              <a:t>Setiap KOKI wajib memproses satu atau lebih PESANAN</a:t>
            </a:r>
          </a:p>
        </p:txBody>
      </p:sp>
      <p:sp>
        <p:nvSpPr>
          <p:cNvPr name="TextBox 38" id="38"/>
          <p:cNvSpPr txBox="true"/>
          <p:nvPr/>
        </p:nvSpPr>
        <p:spPr>
          <a:xfrm rot="0">
            <a:off x="1591543" y="2773748"/>
            <a:ext cx="3069564" cy="1277874"/>
          </a:xfrm>
          <a:prstGeom prst="rect">
            <a:avLst/>
          </a:prstGeom>
        </p:spPr>
        <p:txBody>
          <a:bodyPr anchor="t" rtlCol="false" tIns="0" lIns="0" bIns="0" rIns="0">
            <a:spAutoFit/>
          </a:bodyPr>
          <a:lstStyle/>
          <a:p>
            <a:pPr algn="just" marL="259080" indent="-129540" lvl="1">
              <a:lnSpc>
                <a:spcPts val="1428"/>
              </a:lnSpc>
              <a:buFont typeface="Arial"/>
              <a:buChar char="•"/>
            </a:pPr>
            <a:r>
              <a:rPr lang="en-US" sz="1200">
                <a:solidFill>
                  <a:srgbClr val="FFFFFF"/>
                </a:solidFill>
                <a:latin typeface="Poppins"/>
              </a:rPr>
              <a:t>Setiap PELANGGAN wajib membeli satu atau lebih PESANAN</a:t>
            </a:r>
          </a:p>
          <a:p>
            <a:pPr algn="just">
              <a:lnSpc>
                <a:spcPts val="1428"/>
              </a:lnSpc>
            </a:pPr>
          </a:p>
          <a:p>
            <a:pPr algn="just" marL="259080" indent="-129540" lvl="1">
              <a:lnSpc>
                <a:spcPts val="1428"/>
              </a:lnSpc>
              <a:buFont typeface="Arial"/>
              <a:buChar char="•"/>
            </a:pPr>
            <a:r>
              <a:rPr lang="en-US" sz="1200">
                <a:solidFill>
                  <a:srgbClr val="FFFFFF"/>
                </a:solidFill>
                <a:latin typeface="Poppins"/>
              </a:rPr>
              <a:t>Setiap PESANAN boleh dibeli oleh satu atau lebih PELANGGAN</a:t>
            </a:r>
          </a:p>
          <a:p>
            <a:pPr algn="just">
              <a:lnSpc>
                <a:spcPts val="1428"/>
              </a:lnSpc>
            </a:pPr>
          </a:p>
          <a:p>
            <a:pPr algn="just">
              <a:lnSpc>
                <a:spcPts val="1428"/>
              </a:lnSpc>
            </a:pPr>
          </a:p>
        </p:txBody>
      </p:sp>
      <p:sp>
        <p:nvSpPr>
          <p:cNvPr name="TextBox 39" id="39"/>
          <p:cNvSpPr txBox="true"/>
          <p:nvPr/>
        </p:nvSpPr>
        <p:spPr>
          <a:xfrm rot="0">
            <a:off x="1734999" y="8084620"/>
            <a:ext cx="2926108" cy="915924"/>
          </a:xfrm>
          <a:prstGeom prst="rect">
            <a:avLst/>
          </a:prstGeom>
        </p:spPr>
        <p:txBody>
          <a:bodyPr anchor="t" rtlCol="false" tIns="0" lIns="0" bIns="0" rIns="0">
            <a:spAutoFit/>
          </a:bodyPr>
          <a:lstStyle/>
          <a:p>
            <a:pPr algn="just" marL="259080" indent="-129540" lvl="1">
              <a:lnSpc>
                <a:spcPts val="1428"/>
              </a:lnSpc>
              <a:buFont typeface="Arial"/>
              <a:buChar char="•"/>
            </a:pPr>
            <a:r>
              <a:rPr lang="en-US" sz="1200">
                <a:solidFill>
                  <a:srgbClr val="FFFFFF"/>
                </a:solidFill>
                <a:latin typeface="Poppins"/>
              </a:rPr>
              <a:t>Setiap PELAYAN boleh menulis satu atau lebih PESANAN</a:t>
            </a:r>
          </a:p>
          <a:p>
            <a:pPr algn="just">
              <a:lnSpc>
                <a:spcPts val="1428"/>
              </a:lnSpc>
            </a:pPr>
          </a:p>
          <a:p>
            <a:pPr algn="just" marL="259080" indent="-129540" lvl="1">
              <a:lnSpc>
                <a:spcPts val="1428"/>
              </a:lnSpc>
              <a:buFont typeface="Arial"/>
              <a:buChar char="•"/>
            </a:pPr>
            <a:r>
              <a:rPr lang="en-US" sz="1200">
                <a:solidFill>
                  <a:srgbClr val="FFFFFF"/>
                </a:solidFill>
                <a:latin typeface="Poppins"/>
              </a:rPr>
              <a:t>Setiap PESANAN boleh ditulis oleh satu dan hanya satu PELAYAN</a:t>
            </a:r>
          </a:p>
        </p:txBody>
      </p:sp>
      <p:sp>
        <p:nvSpPr>
          <p:cNvPr name="TextBox 40" id="40"/>
          <p:cNvSpPr txBox="true"/>
          <p:nvPr/>
        </p:nvSpPr>
        <p:spPr>
          <a:xfrm rot="0">
            <a:off x="13711668" y="7982762"/>
            <a:ext cx="2926108" cy="1277874"/>
          </a:xfrm>
          <a:prstGeom prst="rect">
            <a:avLst/>
          </a:prstGeom>
        </p:spPr>
        <p:txBody>
          <a:bodyPr anchor="t" rtlCol="false" tIns="0" lIns="0" bIns="0" rIns="0">
            <a:spAutoFit/>
          </a:bodyPr>
          <a:lstStyle/>
          <a:p>
            <a:pPr algn="just" marL="259080" indent="-129540" lvl="1">
              <a:lnSpc>
                <a:spcPts val="1428"/>
              </a:lnSpc>
              <a:buFont typeface="Arial"/>
              <a:buChar char="•"/>
            </a:pPr>
            <a:r>
              <a:rPr lang="en-US" sz="1200">
                <a:solidFill>
                  <a:srgbClr val="FFFFFF"/>
                </a:solidFill>
                <a:latin typeface="Poppins"/>
              </a:rPr>
              <a:t>Setiap PESANAN wajib melakukan satu dan hanya satu PEMBAYARAN</a:t>
            </a:r>
          </a:p>
          <a:p>
            <a:pPr algn="just">
              <a:lnSpc>
                <a:spcPts val="1428"/>
              </a:lnSpc>
            </a:pPr>
          </a:p>
          <a:p>
            <a:pPr algn="just" marL="259080" indent="-129540" lvl="1">
              <a:lnSpc>
                <a:spcPts val="1428"/>
              </a:lnSpc>
              <a:buFont typeface="Arial"/>
              <a:buChar char="•"/>
            </a:pPr>
            <a:r>
              <a:rPr lang="en-US" sz="1200">
                <a:solidFill>
                  <a:srgbClr val="FFFFFF"/>
                </a:solidFill>
                <a:latin typeface="Poppins"/>
              </a:rPr>
              <a:t>Setiap PEMBAYARAN wajib dilakukan oleh satu dan hanya satu PESANAN</a:t>
            </a:r>
          </a:p>
          <a:p>
            <a:pPr algn="just">
              <a:lnSpc>
                <a:spcPts val="1428"/>
              </a:lnSpc>
            </a:pPr>
          </a:p>
        </p:txBody>
      </p:sp>
      <p:sp>
        <p:nvSpPr>
          <p:cNvPr name="TextBox 41" id="41"/>
          <p:cNvSpPr txBox="true"/>
          <p:nvPr/>
        </p:nvSpPr>
        <p:spPr>
          <a:xfrm rot="0">
            <a:off x="14074776" y="5531928"/>
            <a:ext cx="2926108" cy="963676"/>
          </a:xfrm>
          <a:prstGeom prst="rect">
            <a:avLst/>
          </a:prstGeom>
        </p:spPr>
        <p:txBody>
          <a:bodyPr anchor="t" rtlCol="false" tIns="0" lIns="0" bIns="0" rIns="0">
            <a:spAutoFit/>
          </a:bodyPr>
          <a:lstStyle/>
          <a:p>
            <a:pPr algn="just" marL="280669" indent="-140335" lvl="1">
              <a:lnSpc>
                <a:spcPts val="1546"/>
              </a:lnSpc>
              <a:buFont typeface="Arial"/>
              <a:buChar char="•"/>
            </a:pPr>
            <a:r>
              <a:rPr lang="en-US" sz="1299">
                <a:solidFill>
                  <a:srgbClr val="FFFFFF"/>
                </a:solidFill>
                <a:latin typeface="Poppins"/>
              </a:rPr>
              <a:t>Setiap PESANAN wajib diisi satu atau lebih MENU</a:t>
            </a:r>
          </a:p>
          <a:p>
            <a:pPr algn="just">
              <a:lnSpc>
                <a:spcPts val="1546"/>
              </a:lnSpc>
            </a:pPr>
          </a:p>
          <a:p>
            <a:pPr algn="just" marL="280669" indent="-140335" lvl="1">
              <a:lnSpc>
                <a:spcPts val="1546"/>
              </a:lnSpc>
              <a:buFont typeface="Arial"/>
              <a:buChar char="•"/>
            </a:pPr>
            <a:r>
              <a:rPr lang="en-US" sz="1299">
                <a:solidFill>
                  <a:srgbClr val="FFFFFF"/>
                </a:solidFill>
                <a:latin typeface="Poppins"/>
              </a:rPr>
              <a:t>Setiap MENU wajib mengisi satu atau lebih PESANAN</a:t>
            </a:r>
          </a:p>
        </p:txBody>
      </p:sp>
      <p:sp>
        <p:nvSpPr>
          <p:cNvPr name="TextBox 42" id="42"/>
          <p:cNvSpPr txBox="true"/>
          <p:nvPr/>
        </p:nvSpPr>
        <p:spPr>
          <a:xfrm rot="0">
            <a:off x="1163291" y="5434625"/>
            <a:ext cx="2926108" cy="1277874"/>
          </a:xfrm>
          <a:prstGeom prst="rect">
            <a:avLst/>
          </a:prstGeom>
        </p:spPr>
        <p:txBody>
          <a:bodyPr anchor="t" rtlCol="false" tIns="0" lIns="0" bIns="0" rIns="0">
            <a:spAutoFit/>
          </a:bodyPr>
          <a:lstStyle/>
          <a:p>
            <a:pPr algn="just" marL="259080" indent="-129540" lvl="1">
              <a:lnSpc>
                <a:spcPts val="1428"/>
              </a:lnSpc>
              <a:buFont typeface="Arial"/>
              <a:buChar char="•"/>
            </a:pPr>
            <a:r>
              <a:rPr lang="en-US" sz="1200">
                <a:solidFill>
                  <a:srgbClr val="FFFFFF"/>
                </a:solidFill>
                <a:latin typeface="Poppins"/>
              </a:rPr>
              <a:t>Setiap PELANGGAN wajib menerima satu dan hanya satu STRUK</a:t>
            </a:r>
          </a:p>
          <a:p>
            <a:pPr algn="just">
              <a:lnSpc>
                <a:spcPts val="1428"/>
              </a:lnSpc>
            </a:pPr>
          </a:p>
          <a:p>
            <a:pPr algn="just" marL="259080" indent="-129540" lvl="1">
              <a:lnSpc>
                <a:spcPts val="1428"/>
              </a:lnSpc>
              <a:buFont typeface="Arial"/>
              <a:buChar char="•"/>
            </a:pPr>
            <a:r>
              <a:rPr lang="en-US" sz="1200">
                <a:solidFill>
                  <a:srgbClr val="FFFFFF"/>
                </a:solidFill>
                <a:latin typeface="Poppins"/>
              </a:rPr>
              <a:t>Setiap STRUK wajib diterima oleh satu dan hanya satu PELANGGAN</a:t>
            </a:r>
          </a:p>
          <a:p>
            <a:pPr algn="just">
              <a:lnSpc>
                <a:spcPts val="142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DAFmhlisEok</dc:identifier>
  <dcterms:modified xsi:type="dcterms:W3CDTF">2011-08-01T06:04:30Z</dcterms:modified>
  <cp:revision>1</cp:revision>
  <dc:title>White And Blue Modern Professional Enterprise Risk Management Presentation</dc:title>
</cp:coreProperties>
</file>